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68" r:id="rId17"/>
    <p:sldId id="266" r:id="rId18"/>
    <p:sldId id="280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8EA5FF"/>
    <a:srgbClr val="040138"/>
    <a:srgbClr val="0E2130"/>
    <a:srgbClr val="23FF00"/>
    <a:srgbClr val="00FFBC"/>
    <a:srgbClr val="F165D6"/>
    <a:srgbClr val="C493FF"/>
    <a:srgbClr val="ECE4E9"/>
    <a:srgbClr val="023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1061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2b97e7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2b97e7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gridNya/-customer-segmentation/tree/main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138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86;p14">
            <a:extLst>
              <a:ext uri="{FF2B5EF4-FFF2-40B4-BE49-F238E27FC236}">
                <a16:creationId xmlns:a16="http://schemas.microsoft.com/office/drawing/2014/main" id="{E0EE5D0F-1C72-D179-D442-6EF5EDE49266}"/>
              </a:ext>
            </a:extLst>
          </p:cNvPr>
          <p:cNvGrpSpPr/>
          <p:nvPr/>
        </p:nvGrpSpPr>
        <p:grpSpPr>
          <a:xfrm>
            <a:off x="205408" y="1"/>
            <a:ext cx="7414592" cy="4293703"/>
            <a:chOff x="2667421" y="1849923"/>
            <a:chExt cx="6885400" cy="4046704"/>
          </a:xfrm>
        </p:grpSpPr>
        <p:sp>
          <p:nvSpPr>
            <p:cNvPr id="138" name="Google Shape;87;p14">
              <a:extLst>
                <a:ext uri="{FF2B5EF4-FFF2-40B4-BE49-F238E27FC236}">
                  <a16:creationId xmlns:a16="http://schemas.microsoft.com/office/drawing/2014/main" id="{497B52DC-75F3-7618-8615-6D92B8C05FA8}"/>
                </a:ext>
              </a:extLst>
            </p:cNvPr>
            <p:cNvSpPr/>
            <p:nvPr/>
          </p:nvSpPr>
          <p:spPr>
            <a:xfrm>
              <a:off x="3927597" y="3133611"/>
              <a:ext cx="4374458" cy="2415540"/>
            </a:xfrm>
            <a:custGeom>
              <a:avLst/>
              <a:gdLst/>
              <a:ahLst/>
              <a:cxnLst/>
              <a:rect l="l" t="t" r="r" b="b"/>
              <a:pathLst>
                <a:path w="2930960" h="1618452" extrusionOk="0">
                  <a:moveTo>
                    <a:pt x="2930960" y="1467386"/>
                  </a:moveTo>
                  <a:cubicBezTo>
                    <a:pt x="2930988" y="1517840"/>
                    <a:pt x="2928416" y="1568265"/>
                    <a:pt x="2923244" y="1618452"/>
                  </a:cubicBezTo>
                  <a:lnTo>
                    <a:pt x="8118" y="1618452"/>
                  </a:lnTo>
                  <a:cubicBezTo>
                    <a:pt x="-76333" y="813542"/>
                    <a:pt x="507714" y="92566"/>
                    <a:pt x="1312624" y="8118"/>
                  </a:cubicBezTo>
                  <a:cubicBezTo>
                    <a:pt x="2117534" y="-76331"/>
                    <a:pt x="2838510" y="507713"/>
                    <a:pt x="2922959" y="1312624"/>
                  </a:cubicBezTo>
                  <a:cubicBezTo>
                    <a:pt x="2928359" y="1364039"/>
                    <a:pt x="2931026" y="1415694"/>
                    <a:pt x="2930960" y="1467386"/>
                  </a:cubicBezTo>
                  <a:close/>
                </a:path>
              </a:pathLst>
            </a:custGeom>
            <a:solidFill>
              <a:srgbClr val="BCBB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88;p14">
              <a:extLst>
                <a:ext uri="{FF2B5EF4-FFF2-40B4-BE49-F238E27FC236}">
                  <a16:creationId xmlns:a16="http://schemas.microsoft.com/office/drawing/2014/main" id="{D234C191-FFCC-A856-6CDB-49E3CFD80A00}"/>
                </a:ext>
              </a:extLst>
            </p:cNvPr>
            <p:cNvSpPr/>
            <p:nvPr/>
          </p:nvSpPr>
          <p:spPr>
            <a:xfrm>
              <a:off x="4497732" y="3538236"/>
              <a:ext cx="3234437" cy="1783973"/>
            </a:xfrm>
            <a:custGeom>
              <a:avLst/>
              <a:gdLst/>
              <a:ahLst/>
              <a:cxnLst/>
              <a:rect l="l" t="t" r="r" b="b"/>
              <a:pathLst>
                <a:path w="2167127" h="1195292" extrusionOk="0">
                  <a:moveTo>
                    <a:pt x="2167128" y="1083564"/>
                  </a:moveTo>
                  <a:cubicBezTo>
                    <a:pt x="2167138" y="1120874"/>
                    <a:pt x="2165261" y="1158164"/>
                    <a:pt x="2161508" y="1195293"/>
                  </a:cubicBezTo>
                  <a:lnTo>
                    <a:pt x="5620" y="1195293"/>
                  </a:lnTo>
                  <a:cubicBezTo>
                    <a:pt x="1867" y="1158164"/>
                    <a:pt x="-10" y="1120874"/>
                    <a:pt x="0" y="1083564"/>
                  </a:cubicBezTo>
                  <a:cubicBezTo>
                    <a:pt x="0" y="485127"/>
                    <a:pt x="485127" y="0"/>
                    <a:pt x="1083564" y="0"/>
                  </a:cubicBezTo>
                  <a:cubicBezTo>
                    <a:pt x="1682001" y="0"/>
                    <a:pt x="2167128" y="485127"/>
                    <a:pt x="2167128" y="10835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89;p14">
              <a:extLst>
                <a:ext uri="{FF2B5EF4-FFF2-40B4-BE49-F238E27FC236}">
                  <a16:creationId xmlns:a16="http://schemas.microsoft.com/office/drawing/2014/main" id="{A6CBD92C-927A-A34A-067D-CF91EF72B2C4}"/>
                </a:ext>
              </a:extLst>
            </p:cNvPr>
            <p:cNvSpPr/>
            <p:nvPr/>
          </p:nvSpPr>
          <p:spPr>
            <a:xfrm>
              <a:off x="4079207" y="3142516"/>
              <a:ext cx="4072474" cy="1229262"/>
            </a:xfrm>
            <a:custGeom>
              <a:avLst/>
              <a:gdLst/>
              <a:ahLst/>
              <a:cxnLst/>
              <a:rect l="l" t="t" r="r" b="b"/>
              <a:pathLst>
                <a:path w="2728626" h="823626" extrusionOk="0">
                  <a:moveTo>
                    <a:pt x="2700052" y="760190"/>
                  </a:moveTo>
                  <a:lnTo>
                    <a:pt x="2728627" y="685514"/>
                  </a:lnTo>
                  <a:lnTo>
                    <a:pt x="2648807" y="684752"/>
                  </a:lnTo>
                  <a:lnTo>
                    <a:pt x="2669381" y="714756"/>
                  </a:lnTo>
                  <a:lnTo>
                    <a:pt x="2556605" y="788480"/>
                  </a:lnTo>
                  <a:cubicBezTo>
                    <a:pt x="2396728" y="508502"/>
                    <a:pt x="2142916" y="294132"/>
                    <a:pt x="1840135" y="183356"/>
                  </a:cubicBezTo>
                  <a:lnTo>
                    <a:pt x="1905857" y="62484"/>
                  </a:lnTo>
                  <a:lnTo>
                    <a:pt x="1937861" y="79057"/>
                  </a:lnTo>
                  <a:lnTo>
                    <a:pt x="1927289" y="0"/>
                  </a:lnTo>
                  <a:lnTo>
                    <a:pt x="1856423" y="37433"/>
                  </a:lnTo>
                  <a:lnTo>
                    <a:pt x="1888807" y="54197"/>
                  </a:lnTo>
                  <a:lnTo>
                    <a:pt x="1822132" y="177070"/>
                  </a:lnTo>
                  <a:cubicBezTo>
                    <a:pt x="1510503" y="68008"/>
                    <a:pt x="1169794" y="76409"/>
                    <a:pt x="863918" y="200692"/>
                  </a:cubicBezTo>
                  <a:lnTo>
                    <a:pt x="794480" y="73057"/>
                  </a:lnTo>
                  <a:lnTo>
                    <a:pt x="826770" y="56388"/>
                  </a:lnTo>
                  <a:lnTo>
                    <a:pt x="756190" y="19240"/>
                  </a:lnTo>
                  <a:lnTo>
                    <a:pt x="745522" y="98393"/>
                  </a:lnTo>
                  <a:lnTo>
                    <a:pt x="777621" y="81820"/>
                  </a:lnTo>
                  <a:lnTo>
                    <a:pt x="846201" y="207835"/>
                  </a:lnTo>
                  <a:cubicBezTo>
                    <a:pt x="566690" y="325879"/>
                    <a:pt x="334470" y="533667"/>
                    <a:pt x="186214" y="798386"/>
                  </a:cubicBezTo>
                  <a:lnTo>
                    <a:pt x="63246" y="736282"/>
                  </a:lnTo>
                  <a:lnTo>
                    <a:pt x="78677" y="703612"/>
                  </a:lnTo>
                  <a:lnTo>
                    <a:pt x="0" y="717042"/>
                  </a:lnTo>
                  <a:lnTo>
                    <a:pt x="39624" y="786289"/>
                  </a:lnTo>
                  <a:lnTo>
                    <a:pt x="55054" y="753523"/>
                  </a:lnTo>
                  <a:lnTo>
                    <a:pt x="193929" y="823627"/>
                  </a:lnTo>
                  <a:lnTo>
                    <a:pt x="198406" y="815626"/>
                  </a:lnTo>
                  <a:cubicBezTo>
                    <a:pt x="554793" y="166325"/>
                    <a:pt x="1370067" y="-71142"/>
                    <a:pt x="2019367" y="285245"/>
                  </a:cubicBezTo>
                  <a:cubicBezTo>
                    <a:pt x="2243004" y="407994"/>
                    <a:pt x="2426999" y="591988"/>
                    <a:pt x="2549747" y="815626"/>
                  </a:cubicBezTo>
                  <a:lnTo>
                    <a:pt x="2551271" y="814768"/>
                  </a:lnTo>
                  <a:lnTo>
                    <a:pt x="2551271" y="814768"/>
                  </a:lnTo>
                  <a:lnTo>
                    <a:pt x="2566321" y="806482"/>
                  </a:lnTo>
                  <a:lnTo>
                    <a:pt x="2565654" y="805434"/>
                  </a:lnTo>
                  <a:lnTo>
                    <a:pt x="2679954" y="7308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" name="Google Shape;90;p14">
              <a:extLst>
                <a:ext uri="{FF2B5EF4-FFF2-40B4-BE49-F238E27FC236}">
                  <a16:creationId xmlns:a16="http://schemas.microsoft.com/office/drawing/2014/main" id="{8AD6F98B-677C-C01C-95E2-0CB55A3416D2}"/>
                </a:ext>
              </a:extLst>
            </p:cNvPr>
            <p:cNvGrpSpPr/>
            <p:nvPr/>
          </p:nvGrpSpPr>
          <p:grpSpPr>
            <a:xfrm>
              <a:off x="4338964" y="3944960"/>
              <a:ext cx="3553119" cy="1601111"/>
              <a:chOff x="4053327" y="4510425"/>
              <a:chExt cx="4124340" cy="1858515"/>
            </a:xfrm>
          </p:grpSpPr>
          <p:sp>
            <p:nvSpPr>
              <p:cNvPr id="156" name="Google Shape;91;p14">
                <a:extLst>
                  <a:ext uri="{FF2B5EF4-FFF2-40B4-BE49-F238E27FC236}">
                    <a16:creationId xmlns:a16="http://schemas.microsoft.com/office/drawing/2014/main" id="{D2BAFF9E-074C-1105-3EF9-E394B4593526}"/>
                  </a:ext>
                </a:extLst>
              </p:cNvPr>
              <p:cNvSpPr/>
              <p:nvPr/>
            </p:nvSpPr>
            <p:spPr>
              <a:xfrm>
                <a:off x="5772522" y="4510425"/>
                <a:ext cx="752790" cy="569337"/>
              </a:xfrm>
              <a:custGeom>
                <a:avLst/>
                <a:gdLst/>
                <a:ahLst/>
                <a:cxnLst/>
                <a:rect l="l" t="t" r="r" b="b"/>
                <a:pathLst>
                  <a:path w="504382" h="381465" extrusionOk="0">
                    <a:moveTo>
                      <a:pt x="500282" y="145531"/>
                    </a:moveTo>
                    <a:cubicBezTo>
                      <a:pt x="492662" y="54187"/>
                      <a:pt x="395507" y="12181"/>
                      <a:pt x="287017" y="942"/>
                    </a:cubicBezTo>
                    <a:cubicBezTo>
                      <a:pt x="252327" y="-1640"/>
                      <a:pt x="217446" y="1094"/>
                      <a:pt x="183575" y="9038"/>
                    </a:cubicBezTo>
                    <a:cubicBezTo>
                      <a:pt x="153762" y="16563"/>
                      <a:pt x="126425" y="29136"/>
                      <a:pt x="111947" y="51615"/>
                    </a:cubicBezTo>
                    <a:cubicBezTo>
                      <a:pt x="111947" y="51615"/>
                      <a:pt x="14030" y="53329"/>
                      <a:pt x="4315" y="166486"/>
                    </a:cubicBezTo>
                    <a:cubicBezTo>
                      <a:pt x="-1438" y="238029"/>
                      <a:pt x="-1438" y="309923"/>
                      <a:pt x="4315" y="381465"/>
                    </a:cubicBezTo>
                    <a:lnTo>
                      <a:pt x="81944" y="349842"/>
                    </a:lnTo>
                    <a:lnTo>
                      <a:pt x="84611" y="308790"/>
                    </a:lnTo>
                    <a:lnTo>
                      <a:pt x="108423" y="290311"/>
                    </a:lnTo>
                    <a:lnTo>
                      <a:pt x="183575" y="275262"/>
                    </a:lnTo>
                    <a:lnTo>
                      <a:pt x="183575" y="284120"/>
                    </a:lnTo>
                    <a:cubicBezTo>
                      <a:pt x="259775" y="290121"/>
                      <a:pt x="246345" y="286311"/>
                      <a:pt x="246345" y="286311"/>
                    </a:cubicBezTo>
                    <a:lnTo>
                      <a:pt x="252346" y="285358"/>
                    </a:lnTo>
                    <a:lnTo>
                      <a:pt x="258251" y="286311"/>
                    </a:lnTo>
                    <a:cubicBezTo>
                      <a:pt x="258251" y="286311"/>
                      <a:pt x="245107" y="290121"/>
                      <a:pt x="321021" y="284120"/>
                    </a:cubicBezTo>
                    <a:lnTo>
                      <a:pt x="321021" y="275262"/>
                    </a:lnTo>
                    <a:lnTo>
                      <a:pt x="378171" y="347556"/>
                    </a:lnTo>
                    <a:lnTo>
                      <a:pt x="420081" y="308790"/>
                    </a:lnTo>
                    <a:lnTo>
                      <a:pt x="422653" y="349842"/>
                    </a:lnTo>
                    <a:lnTo>
                      <a:pt x="500282" y="381465"/>
                    </a:lnTo>
                    <a:cubicBezTo>
                      <a:pt x="505749" y="302913"/>
                      <a:pt x="505749" y="224084"/>
                      <a:pt x="500282" y="1455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7" name="Google Shape;92;p14">
                <a:extLst>
                  <a:ext uri="{FF2B5EF4-FFF2-40B4-BE49-F238E27FC236}">
                    <a16:creationId xmlns:a16="http://schemas.microsoft.com/office/drawing/2014/main" id="{66A6A218-A070-6C6E-1A27-7CC0A73C3634}"/>
                  </a:ext>
                </a:extLst>
              </p:cNvPr>
              <p:cNvGrpSpPr/>
              <p:nvPr/>
            </p:nvGrpSpPr>
            <p:grpSpPr>
              <a:xfrm>
                <a:off x="4053327" y="4612928"/>
                <a:ext cx="4124340" cy="1756012"/>
                <a:chOff x="4053327" y="4612928"/>
                <a:chExt cx="4124340" cy="1756012"/>
              </a:xfrm>
            </p:grpSpPr>
            <p:sp>
              <p:nvSpPr>
                <p:cNvPr id="158" name="Google Shape;93;p14">
                  <a:extLst>
                    <a:ext uri="{FF2B5EF4-FFF2-40B4-BE49-F238E27FC236}">
                      <a16:creationId xmlns:a16="http://schemas.microsoft.com/office/drawing/2014/main" id="{6BB1A38F-75DF-B6E6-4FFB-66C8B07D52FB}"/>
                    </a:ext>
                  </a:extLst>
                </p:cNvPr>
                <p:cNvSpPr/>
                <p:nvPr/>
              </p:nvSpPr>
              <p:spPr>
                <a:xfrm>
                  <a:off x="6765063" y="4621455"/>
                  <a:ext cx="1213785" cy="1326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256" h="888781" extrusionOk="0">
                      <a:moveTo>
                        <a:pt x="742664" y="457204"/>
                      </a:moveTo>
                      <a:cubicBezTo>
                        <a:pt x="651509" y="382528"/>
                        <a:pt x="697992" y="389672"/>
                        <a:pt x="654748" y="166501"/>
                      </a:cubicBezTo>
                      <a:cubicBezTo>
                        <a:pt x="618172" y="-22190"/>
                        <a:pt x="474916" y="-7521"/>
                        <a:pt x="406526" y="9053"/>
                      </a:cubicBezTo>
                      <a:cubicBezTo>
                        <a:pt x="338232" y="-7521"/>
                        <a:pt x="194976" y="-22190"/>
                        <a:pt x="158400" y="166501"/>
                      </a:cubicBezTo>
                      <a:cubicBezTo>
                        <a:pt x="115157" y="389672"/>
                        <a:pt x="161543" y="382528"/>
                        <a:pt x="70389" y="457204"/>
                      </a:cubicBezTo>
                      <a:cubicBezTo>
                        <a:pt x="-8192" y="521688"/>
                        <a:pt x="-91536" y="808581"/>
                        <a:pt x="244220" y="888781"/>
                      </a:cubicBezTo>
                      <a:lnTo>
                        <a:pt x="568928" y="888781"/>
                      </a:lnTo>
                      <a:cubicBezTo>
                        <a:pt x="905065" y="808581"/>
                        <a:pt x="821340" y="522069"/>
                        <a:pt x="742664" y="45720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94;p14">
                  <a:extLst>
                    <a:ext uri="{FF2B5EF4-FFF2-40B4-BE49-F238E27FC236}">
                      <a16:creationId xmlns:a16="http://schemas.microsoft.com/office/drawing/2014/main" id="{28292534-105D-B443-1DE2-8105019EC405}"/>
                    </a:ext>
                  </a:extLst>
                </p:cNvPr>
                <p:cNvSpPr/>
                <p:nvPr/>
              </p:nvSpPr>
              <p:spPr>
                <a:xfrm>
                  <a:off x="6570829" y="5614099"/>
                  <a:ext cx="301522" cy="754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25" h="505682" extrusionOk="0">
                      <a:moveTo>
                        <a:pt x="90964" y="90488"/>
                      </a:moveTo>
                      <a:cubicBezTo>
                        <a:pt x="48958" y="154400"/>
                        <a:pt x="19240" y="401574"/>
                        <a:pt x="0" y="505682"/>
                      </a:cubicBezTo>
                      <a:lnTo>
                        <a:pt x="202025" y="505682"/>
                      </a:lnTo>
                      <a:lnTo>
                        <a:pt x="202025" y="0"/>
                      </a:lnTo>
                      <a:cubicBezTo>
                        <a:pt x="157448" y="22288"/>
                        <a:pt x="116586" y="51530"/>
                        <a:pt x="90964" y="90488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95;p14">
                  <a:extLst>
                    <a:ext uri="{FF2B5EF4-FFF2-40B4-BE49-F238E27FC236}">
                      <a16:creationId xmlns:a16="http://schemas.microsoft.com/office/drawing/2014/main" id="{5618741B-043A-6041-61E8-1F45991CF681}"/>
                    </a:ext>
                  </a:extLst>
                </p:cNvPr>
                <p:cNvSpPr/>
                <p:nvPr/>
              </p:nvSpPr>
              <p:spPr>
                <a:xfrm>
                  <a:off x="6872417" y="5519399"/>
                  <a:ext cx="1003511" cy="84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369" h="568737" extrusionOk="0">
                      <a:moveTo>
                        <a:pt x="672370" y="63913"/>
                      </a:moveTo>
                      <a:lnTo>
                        <a:pt x="672370" y="568738"/>
                      </a:lnTo>
                      <a:lnTo>
                        <a:pt x="0" y="568738"/>
                      </a:lnTo>
                      <a:lnTo>
                        <a:pt x="0" y="63437"/>
                      </a:lnTo>
                      <a:cubicBezTo>
                        <a:pt x="37700" y="45396"/>
                        <a:pt x="77153" y="31252"/>
                        <a:pt x="117729" y="21241"/>
                      </a:cubicBezTo>
                      <a:lnTo>
                        <a:pt x="130683" y="18002"/>
                      </a:lnTo>
                      <a:cubicBezTo>
                        <a:pt x="161544" y="10516"/>
                        <a:pt x="192843" y="5010"/>
                        <a:pt x="224409" y="1524"/>
                      </a:cubicBezTo>
                      <a:lnTo>
                        <a:pt x="256032" y="1524"/>
                      </a:lnTo>
                      <a:lnTo>
                        <a:pt x="256032" y="0"/>
                      </a:lnTo>
                      <a:lnTo>
                        <a:pt x="336137" y="762"/>
                      </a:lnTo>
                      <a:lnTo>
                        <a:pt x="416147" y="0"/>
                      </a:lnTo>
                      <a:lnTo>
                        <a:pt x="416147" y="1524"/>
                      </a:lnTo>
                      <a:lnTo>
                        <a:pt x="447961" y="1524"/>
                      </a:lnTo>
                      <a:cubicBezTo>
                        <a:pt x="479488" y="5029"/>
                        <a:pt x="510759" y="10535"/>
                        <a:pt x="541591" y="18002"/>
                      </a:cubicBezTo>
                      <a:cubicBezTo>
                        <a:pt x="550640" y="20193"/>
                        <a:pt x="560070" y="22670"/>
                        <a:pt x="570166" y="25241"/>
                      </a:cubicBezTo>
                      <a:cubicBezTo>
                        <a:pt x="605352" y="34947"/>
                        <a:pt x="639566" y="47892"/>
                        <a:pt x="672370" y="63913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96;p14">
                  <a:extLst>
                    <a:ext uri="{FF2B5EF4-FFF2-40B4-BE49-F238E27FC236}">
                      <a16:creationId xmlns:a16="http://schemas.microsoft.com/office/drawing/2014/main" id="{C1BD68B5-D568-631A-AF48-1D2C5BADAE86}"/>
                    </a:ext>
                  </a:extLst>
                </p:cNvPr>
                <p:cNvSpPr/>
                <p:nvPr/>
              </p:nvSpPr>
              <p:spPr>
                <a:xfrm>
                  <a:off x="7876145" y="5614668"/>
                  <a:ext cx="301522" cy="753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25" h="504825" extrusionOk="0">
                      <a:moveTo>
                        <a:pt x="111062" y="90106"/>
                      </a:moveTo>
                      <a:cubicBezTo>
                        <a:pt x="85344" y="51245"/>
                        <a:pt x="44387" y="21907"/>
                        <a:pt x="0" y="0"/>
                      </a:cubicBezTo>
                      <a:lnTo>
                        <a:pt x="0" y="504825"/>
                      </a:lnTo>
                      <a:lnTo>
                        <a:pt x="202025" y="504825"/>
                      </a:lnTo>
                      <a:cubicBezTo>
                        <a:pt x="182499" y="401193"/>
                        <a:pt x="153162" y="154019"/>
                        <a:pt x="111062" y="90106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97;p14">
                  <a:extLst>
                    <a:ext uri="{FF2B5EF4-FFF2-40B4-BE49-F238E27FC236}">
                      <a16:creationId xmlns:a16="http://schemas.microsoft.com/office/drawing/2014/main" id="{682F637F-C3AE-2D1A-CFB9-1535103D9C2B}"/>
                    </a:ext>
                  </a:extLst>
                </p:cNvPr>
                <p:cNvSpPr/>
                <p:nvPr/>
              </p:nvSpPr>
              <p:spPr>
                <a:xfrm>
                  <a:off x="7240265" y="5401523"/>
                  <a:ext cx="269110" cy="32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08" h="217283" extrusionOk="0">
                      <a:moveTo>
                        <a:pt x="180308" y="0"/>
                      </a:moveTo>
                      <a:lnTo>
                        <a:pt x="180308" y="80963"/>
                      </a:lnTo>
                      <a:cubicBezTo>
                        <a:pt x="180308" y="80963"/>
                        <a:pt x="180308" y="83344"/>
                        <a:pt x="178879" y="87440"/>
                      </a:cubicBezTo>
                      <a:cubicBezTo>
                        <a:pt x="167450" y="132874"/>
                        <a:pt x="130302" y="215932"/>
                        <a:pt x="93154" y="217265"/>
                      </a:cubicBezTo>
                      <a:cubicBezTo>
                        <a:pt x="51626" y="218694"/>
                        <a:pt x="9525" y="133731"/>
                        <a:pt x="0" y="83153"/>
                      </a:cubicBezTo>
                      <a:cubicBezTo>
                        <a:pt x="0" y="81725"/>
                        <a:pt x="0" y="80963"/>
                        <a:pt x="0" y="8096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98;p14">
                  <a:extLst>
                    <a:ext uri="{FF2B5EF4-FFF2-40B4-BE49-F238E27FC236}">
                      <a16:creationId xmlns:a16="http://schemas.microsoft.com/office/drawing/2014/main" id="{3100A77A-BF59-0026-3CE2-FF204A637FEA}"/>
                    </a:ext>
                  </a:extLst>
                </p:cNvPr>
                <p:cNvSpPr/>
                <p:nvPr/>
              </p:nvSpPr>
              <p:spPr>
                <a:xfrm>
                  <a:off x="7028399" y="5062678"/>
                  <a:ext cx="167466" cy="167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05" h="112205" extrusionOk="0">
                      <a:moveTo>
                        <a:pt x="112205" y="55817"/>
                      </a:moveTo>
                      <a:cubicBezTo>
                        <a:pt x="112043" y="24832"/>
                        <a:pt x="86802" y="-161"/>
                        <a:pt x="55817" y="1"/>
                      </a:cubicBezTo>
                      <a:cubicBezTo>
                        <a:pt x="24832" y="163"/>
                        <a:pt x="-152" y="25404"/>
                        <a:pt x="1" y="56389"/>
                      </a:cubicBezTo>
                      <a:cubicBezTo>
                        <a:pt x="163" y="87221"/>
                        <a:pt x="25175" y="112148"/>
                        <a:pt x="56008" y="112205"/>
                      </a:cubicBezTo>
                      <a:cubicBezTo>
                        <a:pt x="86992" y="112263"/>
                        <a:pt x="112158" y="87183"/>
                        <a:pt x="112205" y="56198"/>
                      </a:cubicBezTo>
                      <a:cubicBezTo>
                        <a:pt x="112205" y="56074"/>
                        <a:pt x="112205" y="55941"/>
                        <a:pt x="112205" y="55817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99;p14">
                  <a:extLst>
                    <a:ext uri="{FF2B5EF4-FFF2-40B4-BE49-F238E27FC236}">
                      <a16:creationId xmlns:a16="http://schemas.microsoft.com/office/drawing/2014/main" id="{228E0449-154E-1572-81A6-1363D5E43683}"/>
                    </a:ext>
                  </a:extLst>
                </p:cNvPr>
                <p:cNvSpPr/>
                <p:nvPr/>
              </p:nvSpPr>
              <p:spPr>
                <a:xfrm>
                  <a:off x="7552659" y="5062678"/>
                  <a:ext cx="167466" cy="167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05" h="112205" extrusionOk="0">
                      <a:moveTo>
                        <a:pt x="112205" y="55817"/>
                      </a:moveTo>
                      <a:cubicBezTo>
                        <a:pt x="112043" y="24832"/>
                        <a:pt x="86802" y="-152"/>
                        <a:pt x="55817" y="1"/>
                      </a:cubicBezTo>
                      <a:cubicBezTo>
                        <a:pt x="24832" y="163"/>
                        <a:pt x="-152" y="25404"/>
                        <a:pt x="1" y="56389"/>
                      </a:cubicBezTo>
                      <a:cubicBezTo>
                        <a:pt x="163" y="87335"/>
                        <a:pt x="25347" y="112310"/>
                        <a:pt x="56293" y="112205"/>
                      </a:cubicBezTo>
                      <a:cubicBezTo>
                        <a:pt x="87278" y="112101"/>
                        <a:pt x="112310" y="86897"/>
                        <a:pt x="112205" y="55912"/>
                      </a:cubicBezTo>
                      <a:cubicBezTo>
                        <a:pt x="112205" y="55884"/>
                        <a:pt x="112205" y="55846"/>
                        <a:pt x="112205" y="55817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00;p14">
                  <a:extLst>
                    <a:ext uri="{FF2B5EF4-FFF2-40B4-BE49-F238E27FC236}">
                      <a16:creationId xmlns:a16="http://schemas.microsoft.com/office/drawing/2014/main" id="{59B05F57-FF03-11A2-692A-469CD095FFF7}"/>
                    </a:ext>
                  </a:extLst>
                </p:cNvPr>
                <p:cNvSpPr/>
                <p:nvPr/>
              </p:nvSpPr>
              <p:spPr>
                <a:xfrm>
                  <a:off x="7104473" y="4919778"/>
                  <a:ext cx="548597" cy="563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569" h="377369" extrusionOk="0">
                      <a:moveTo>
                        <a:pt x="367570" y="86392"/>
                      </a:moveTo>
                      <a:lnTo>
                        <a:pt x="367570" y="147256"/>
                      </a:lnTo>
                      <a:cubicBezTo>
                        <a:pt x="367570" y="200120"/>
                        <a:pt x="345281" y="264414"/>
                        <a:pt x="309563" y="313849"/>
                      </a:cubicBezTo>
                      <a:cubicBezTo>
                        <a:pt x="258366" y="383286"/>
                        <a:pt x="160572" y="398078"/>
                        <a:pt x="91135" y="346881"/>
                      </a:cubicBezTo>
                      <a:cubicBezTo>
                        <a:pt x="78524" y="337585"/>
                        <a:pt x="67399" y="326450"/>
                        <a:pt x="58103" y="313849"/>
                      </a:cubicBezTo>
                      <a:cubicBezTo>
                        <a:pt x="22288" y="264414"/>
                        <a:pt x="0" y="200120"/>
                        <a:pt x="0" y="147256"/>
                      </a:cubicBezTo>
                      <a:cubicBezTo>
                        <a:pt x="0" y="147256"/>
                        <a:pt x="1714" y="86392"/>
                        <a:pt x="1810" y="86392"/>
                      </a:cubicBezTo>
                      <a:cubicBezTo>
                        <a:pt x="1905" y="86392"/>
                        <a:pt x="156496" y="55531"/>
                        <a:pt x="186214" y="0"/>
                      </a:cubicBezTo>
                      <a:cubicBezTo>
                        <a:pt x="186214" y="0"/>
                        <a:pt x="267557" y="81915"/>
                        <a:pt x="367570" y="86392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01;p14">
                  <a:extLst>
                    <a:ext uri="{FF2B5EF4-FFF2-40B4-BE49-F238E27FC236}">
                      <a16:creationId xmlns:a16="http://schemas.microsoft.com/office/drawing/2014/main" id="{5ACA80E1-BFDC-0A62-19AF-BAC1EB108967}"/>
                    </a:ext>
                  </a:extLst>
                </p:cNvPr>
                <p:cNvSpPr/>
                <p:nvPr/>
              </p:nvSpPr>
              <p:spPr>
                <a:xfrm>
                  <a:off x="7048165" y="5519541"/>
                  <a:ext cx="674694" cy="331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056" h="221867" extrusionOk="0">
                      <a:moveTo>
                        <a:pt x="452057" y="25241"/>
                      </a:moveTo>
                      <a:cubicBezTo>
                        <a:pt x="434750" y="149933"/>
                        <a:pt x="319640" y="236982"/>
                        <a:pt x="194948" y="219675"/>
                      </a:cubicBezTo>
                      <a:cubicBezTo>
                        <a:pt x="92459" y="205445"/>
                        <a:pt x="12411" y="123968"/>
                        <a:pt x="0" y="21241"/>
                      </a:cubicBezTo>
                      <a:lnTo>
                        <a:pt x="12954" y="18002"/>
                      </a:lnTo>
                      <a:cubicBezTo>
                        <a:pt x="43815" y="10516"/>
                        <a:pt x="75114" y="5010"/>
                        <a:pt x="106680" y="1524"/>
                      </a:cubicBezTo>
                      <a:lnTo>
                        <a:pt x="138303" y="1524"/>
                      </a:lnTo>
                      <a:lnTo>
                        <a:pt x="138303" y="0"/>
                      </a:lnTo>
                      <a:lnTo>
                        <a:pt x="218408" y="762"/>
                      </a:lnTo>
                      <a:lnTo>
                        <a:pt x="298418" y="0"/>
                      </a:lnTo>
                      <a:lnTo>
                        <a:pt x="298418" y="1524"/>
                      </a:lnTo>
                      <a:lnTo>
                        <a:pt x="330232" y="1524"/>
                      </a:lnTo>
                      <a:cubicBezTo>
                        <a:pt x="361760" y="5029"/>
                        <a:pt x="393030" y="10535"/>
                        <a:pt x="423863" y="18002"/>
                      </a:cubicBezTo>
                      <a:cubicBezTo>
                        <a:pt x="432911" y="20479"/>
                        <a:pt x="442341" y="22955"/>
                        <a:pt x="452057" y="25241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02;p14">
                  <a:extLst>
                    <a:ext uri="{FF2B5EF4-FFF2-40B4-BE49-F238E27FC236}">
                      <a16:creationId xmlns:a16="http://schemas.microsoft.com/office/drawing/2014/main" id="{9C67A751-C86B-0EA2-A7F4-3171319FB040}"/>
                    </a:ext>
                  </a:extLst>
                </p:cNvPr>
                <p:cNvSpPr/>
                <p:nvPr/>
              </p:nvSpPr>
              <p:spPr>
                <a:xfrm>
                  <a:off x="4053327" y="5520110"/>
                  <a:ext cx="1606557" cy="848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420" h="568642" extrusionOk="0">
                      <a:moveTo>
                        <a:pt x="1076420" y="568642"/>
                      </a:moveTo>
                      <a:cubicBezTo>
                        <a:pt x="1057370" y="464534"/>
                        <a:pt x="1027557" y="217360"/>
                        <a:pt x="985457" y="153448"/>
                      </a:cubicBezTo>
                      <a:cubicBezTo>
                        <a:pt x="934593" y="76295"/>
                        <a:pt x="823532" y="37052"/>
                        <a:pt x="743617" y="17907"/>
                      </a:cubicBezTo>
                      <a:cubicBezTo>
                        <a:pt x="712794" y="10430"/>
                        <a:pt x="681514" y="4962"/>
                        <a:pt x="649986" y="1524"/>
                      </a:cubicBezTo>
                      <a:lnTo>
                        <a:pt x="618268" y="1524"/>
                      </a:lnTo>
                      <a:lnTo>
                        <a:pt x="618268" y="0"/>
                      </a:lnTo>
                      <a:lnTo>
                        <a:pt x="538258" y="762"/>
                      </a:lnTo>
                      <a:lnTo>
                        <a:pt x="458153" y="0"/>
                      </a:lnTo>
                      <a:lnTo>
                        <a:pt x="458153" y="1524"/>
                      </a:lnTo>
                      <a:lnTo>
                        <a:pt x="426434" y="1524"/>
                      </a:lnTo>
                      <a:cubicBezTo>
                        <a:pt x="394868" y="4953"/>
                        <a:pt x="363560" y="10430"/>
                        <a:pt x="332708" y="17907"/>
                      </a:cubicBezTo>
                      <a:cubicBezTo>
                        <a:pt x="252413" y="36957"/>
                        <a:pt x="142208" y="76295"/>
                        <a:pt x="90964" y="153448"/>
                      </a:cubicBezTo>
                      <a:cubicBezTo>
                        <a:pt x="48958" y="217360"/>
                        <a:pt x="19336" y="464534"/>
                        <a:pt x="0" y="5686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103;p14">
                  <a:extLst>
                    <a:ext uri="{FF2B5EF4-FFF2-40B4-BE49-F238E27FC236}">
                      <a16:creationId xmlns:a16="http://schemas.microsoft.com/office/drawing/2014/main" id="{DD11DE25-A01E-DF03-C07A-120846F32617}"/>
                    </a:ext>
                  </a:extLst>
                </p:cNvPr>
                <p:cNvSpPr/>
                <p:nvPr/>
              </p:nvSpPr>
              <p:spPr>
                <a:xfrm>
                  <a:off x="4518721" y="4612928"/>
                  <a:ext cx="675262" cy="481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37" h="322325" extrusionOk="0">
                      <a:moveTo>
                        <a:pt x="452438" y="321945"/>
                      </a:moveTo>
                      <a:lnTo>
                        <a:pt x="452438" y="242030"/>
                      </a:lnTo>
                      <a:cubicBezTo>
                        <a:pt x="452438" y="108680"/>
                        <a:pt x="352616" y="0"/>
                        <a:pt x="230696" y="0"/>
                      </a:cubicBezTo>
                      <a:lnTo>
                        <a:pt x="221742" y="0"/>
                      </a:lnTo>
                      <a:cubicBezTo>
                        <a:pt x="99727" y="0"/>
                        <a:pt x="0" y="108871"/>
                        <a:pt x="0" y="242030"/>
                      </a:cubicBezTo>
                      <a:lnTo>
                        <a:pt x="0" y="3223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104;p14">
                  <a:extLst>
                    <a:ext uri="{FF2B5EF4-FFF2-40B4-BE49-F238E27FC236}">
                      <a16:creationId xmlns:a16="http://schemas.microsoft.com/office/drawing/2014/main" id="{CED317DE-8761-CFF5-545D-2B27853DBB97}"/>
                    </a:ext>
                  </a:extLst>
                </p:cNvPr>
                <p:cNvSpPr/>
                <p:nvPr/>
              </p:nvSpPr>
              <p:spPr>
                <a:xfrm>
                  <a:off x="4726746" y="5401523"/>
                  <a:ext cx="269110" cy="32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308" h="217283" extrusionOk="0">
                      <a:moveTo>
                        <a:pt x="180308" y="0"/>
                      </a:moveTo>
                      <a:lnTo>
                        <a:pt x="180308" y="80963"/>
                      </a:lnTo>
                      <a:cubicBezTo>
                        <a:pt x="180308" y="80963"/>
                        <a:pt x="180308" y="83344"/>
                        <a:pt x="178879" y="87440"/>
                      </a:cubicBezTo>
                      <a:cubicBezTo>
                        <a:pt x="167449" y="132874"/>
                        <a:pt x="130302" y="215932"/>
                        <a:pt x="93154" y="217265"/>
                      </a:cubicBezTo>
                      <a:cubicBezTo>
                        <a:pt x="51625" y="218694"/>
                        <a:pt x="9525" y="133731"/>
                        <a:pt x="0" y="83153"/>
                      </a:cubicBezTo>
                      <a:cubicBezTo>
                        <a:pt x="0" y="81725"/>
                        <a:pt x="0" y="80963"/>
                        <a:pt x="0" y="8096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05;p14">
                  <a:extLst>
                    <a:ext uri="{FF2B5EF4-FFF2-40B4-BE49-F238E27FC236}">
                      <a16:creationId xmlns:a16="http://schemas.microsoft.com/office/drawing/2014/main" id="{E178F2CF-0D77-EADC-A203-BA6D009D20C8}"/>
                    </a:ext>
                  </a:extLst>
                </p:cNvPr>
                <p:cNvSpPr/>
                <p:nvPr/>
              </p:nvSpPr>
              <p:spPr>
                <a:xfrm>
                  <a:off x="4510614" y="5062678"/>
                  <a:ext cx="167466" cy="16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05" h="112206" extrusionOk="0">
                      <a:moveTo>
                        <a:pt x="112205" y="55817"/>
                      </a:moveTo>
                      <a:cubicBezTo>
                        <a:pt x="112043" y="24832"/>
                        <a:pt x="86802" y="-152"/>
                        <a:pt x="55817" y="1"/>
                      </a:cubicBezTo>
                      <a:cubicBezTo>
                        <a:pt x="24833" y="163"/>
                        <a:pt x="-161" y="25404"/>
                        <a:pt x="1" y="56389"/>
                      </a:cubicBezTo>
                      <a:cubicBezTo>
                        <a:pt x="163" y="87116"/>
                        <a:pt x="24994" y="111996"/>
                        <a:pt x="55722" y="112205"/>
                      </a:cubicBezTo>
                      <a:cubicBezTo>
                        <a:pt x="86707" y="112415"/>
                        <a:pt x="111996" y="87469"/>
                        <a:pt x="112205" y="56484"/>
                      </a:cubicBezTo>
                      <a:cubicBezTo>
                        <a:pt x="112205" y="56265"/>
                        <a:pt x="112205" y="56036"/>
                        <a:pt x="112205" y="55817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06;p14">
                  <a:extLst>
                    <a:ext uri="{FF2B5EF4-FFF2-40B4-BE49-F238E27FC236}">
                      <a16:creationId xmlns:a16="http://schemas.microsoft.com/office/drawing/2014/main" id="{AEC25403-6569-902A-135E-0F4061A79166}"/>
                    </a:ext>
                  </a:extLst>
                </p:cNvPr>
                <p:cNvSpPr/>
                <p:nvPr/>
              </p:nvSpPr>
              <p:spPr>
                <a:xfrm>
                  <a:off x="5034876" y="5062253"/>
                  <a:ext cx="167464" cy="16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04" h="112204" extrusionOk="0">
                      <a:moveTo>
                        <a:pt x="112204" y="56102"/>
                      </a:moveTo>
                      <a:cubicBezTo>
                        <a:pt x="112204" y="25117"/>
                        <a:pt x="87087" y="0"/>
                        <a:pt x="56102" y="0"/>
                      </a:cubicBezTo>
                      <a:cubicBezTo>
                        <a:pt x="25117" y="0"/>
                        <a:pt x="0" y="25117"/>
                        <a:pt x="0" y="56102"/>
                      </a:cubicBezTo>
                      <a:cubicBezTo>
                        <a:pt x="0" y="87087"/>
                        <a:pt x="25117" y="112204"/>
                        <a:pt x="56102" y="112204"/>
                      </a:cubicBezTo>
                      <a:cubicBezTo>
                        <a:pt x="56131" y="112204"/>
                        <a:pt x="56169" y="112204"/>
                        <a:pt x="56197" y="112204"/>
                      </a:cubicBezTo>
                      <a:cubicBezTo>
                        <a:pt x="87144" y="112147"/>
                        <a:pt x="112204" y="87049"/>
                        <a:pt x="112204" y="56102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07;p14">
                  <a:extLst>
                    <a:ext uri="{FF2B5EF4-FFF2-40B4-BE49-F238E27FC236}">
                      <a16:creationId xmlns:a16="http://schemas.microsoft.com/office/drawing/2014/main" id="{305A0912-13E9-F1DB-5633-8BA642616A03}"/>
                    </a:ext>
                  </a:extLst>
                </p:cNvPr>
                <p:cNvSpPr/>
                <p:nvPr/>
              </p:nvSpPr>
              <p:spPr>
                <a:xfrm>
                  <a:off x="4586973" y="4890628"/>
                  <a:ext cx="548597" cy="59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569" h="397181" extrusionOk="0">
                      <a:moveTo>
                        <a:pt x="367379" y="76105"/>
                      </a:moveTo>
                      <a:cubicBezTo>
                        <a:pt x="367379" y="76105"/>
                        <a:pt x="349377" y="62008"/>
                        <a:pt x="340614" y="1619"/>
                      </a:cubicBezTo>
                      <a:cubicBezTo>
                        <a:pt x="237649" y="30861"/>
                        <a:pt x="131064" y="38862"/>
                        <a:pt x="35814" y="476"/>
                      </a:cubicBezTo>
                      <a:lnTo>
                        <a:pt x="34766" y="0"/>
                      </a:lnTo>
                      <a:cubicBezTo>
                        <a:pt x="26384" y="57150"/>
                        <a:pt x="3715" y="74390"/>
                        <a:pt x="1524" y="76200"/>
                      </a:cubicBezTo>
                      <a:lnTo>
                        <a:pt x="1524" y="76200"/>
                      </a:lnTo>
                      <a:lnTo>
                        <a:pt x="0" y="167069"/>
                      </a:lnTo>
                      <a:cubicBezTo>
                        <a:pt x="0" y="219932"/>
                        <a:pt x="22288" y="284226"/>
                        <a:pt x="58007" y="333661"/>
                      </a:cubicBezTo>
                      <a:cubicBezTo>
                        <a:pt x="109204" y="403098"/>
                        <a:pt x="206997" y="417890"/>
                        <a:pt x="276435" y="366694"/>
                      </a:cubicBezTo>
                      <a:cubicBezTo>
                        <a:pt x="289046" y="357397"/>
                        <a:pt x="300171" y="346262"/>
                        <a:pt x="309467" y="333661"/>
                      </a:cubicBezTo>
                      <a:cubicBezTo>
                        <a:pt x="345186" y="284226"/>
                        <a:pt x="367570" y="219932"/>
                        <a:pt x="367570" y="167069"/>
                      </a:cubicBezTo>
                      <a:lnTo>
                        <a:pt x="367570" y="76676"/>
                      </a:ln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08;p14">
                  <a:extLst>
                    <a:ext uri="{FF2B5EF4-FFF2-40B4-BE49-F238E27FC236}">
                      <a16:creationId xmlns:a16="http://schemas.microsoft.com/office/drawing/2014/main" id="{683BD074-07CF-3E94-5302-DFD9AB34B840}"/>
                    </a:ext>
                  </a:extLst>
                </p:cNvPr>
                <p:cNvSpPr/>
                <p:nvPr/>
              </p:nvSpPr>
              <p:spPr>
                <a:xfrm>
                  <a:off x="5292668" y="5474040"/>
                  <a:ext cx="1718721" cy="89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572" h="599598" extrusionOk="0">
                      <a:moveTo>
                        <a:pt x="1151573" y="599599"/>
                      </a:moveTo>
                      <a:cubicBezTo>
                        <a:pt x="1131094" y="488156"/>
                        <a:pt x="1099376" y="232696"/>
                        <a:pt x="1054322" y="164306"/>
                      </a:cubicBezTo>
                      <a:cubicBezTo>
                        <a:pt x="999935" y="81725"/>
                        <a:pt x="881539" y="39719"/>
                        <a:pt x="795528" y="19241"/>
                      </a:cubicBezTo>
                      <a:cubicBezTo>
                        <a:pt x="762572" y="11259"/>
                        <a:pt x="729129" y="5401"/>
                        <a:pt x="695420" y="1714"/>
                      </a:cubicBezTo>
                      <a:lnTo>
                        <a:pt x="661511" y="1714"/>
                      </a:lnTo>
                      <a:lnTo>
                        <a:pt x="661511" y="0"/>
                      </a:lnTo>
                      <a:lnTo>
                        <a:pt x="575786" y="762"/>
                      </a:lnTo>
                      <a:lnTo>
                        <a:pt x="490061" y="0"/>
                      </a:lnTo>
                      <a:lnTo>
                        <a:pt x="490061" y="1714"/>
                      </a:lnTo>
                      <a:lnTo>
                        <a:pt x="456152" y="1714"/>
                      </a:lnTo>
                      <a:cubicBezTo>
                        <a:pt x="422405" y="5401"/>
                        <a:pt x="388934" y="11249"/>
                        <a:pt x="355949" y="19241"/>
                      </a:cubicBezTo>
                      <a:cubicBezTo>
                        <a:pt x="270224" y="39719"/>
                        <a:pt x="151733" y="81725"/>
                        <a:pt x="97250" y="164306"/>
                      </a:cubicBezTo>
                      <a:cubicBezTo>
                        <a:pt x="52388" y="232696"/>
                        <a:pt x="20574" y="488156"/>
                        <a:pt x="0" y="59959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09;p14">
                  <a:extLst>
                    <a:ext uri="{FF2B5EF4-FFF2-40B4-BE49-F238E27FC236}">
                      <a16:creationId xmlns:a16="http://schemas.microsoft.com/office/drawing/2014/main" id="{441E2398-EEB9-F184-95BF-34FBF3076B74}"/>
                    </a:ext>
                  </a:extLst>
                </p:cNvPr>
                <p:cNvSpPr/>
                <p:nvPr/>
              </p:nvSpPr>
              <p:spPr>
                <a:xfrm>
                  <a:off x="6011447" y="5366116"/>
                  <a:ext cx="288585" cy="346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57" h="232428" extrusionOk="0">
                      <a:moveTo>
                        <a:pt x="193358" y="0"/>
                      </a:moveTo>
                      <a:lnTo>
                        <a:pt x="193358" y="86678"/>
                      </a:lnTo>
                      <a:cubicBezTo>
                        <a:pt x="192967" y="88992"/>
                        <a:pt x="192462" y="91278"/>
                        <a:pt x="191834" y="93536"/>
                      </a:cubicBezTo>
                      <a:cubicBezTo>
                        <a:pt x="179546" y="142113"/>
                        <a:pt x="139922" y="230981"/>
                        <a:pt x="99632" y="232410"/>
                      </a:cubicBezTo>
                      <a:cubicBezTo>
                        <a:pt x="55245" y="233934"/>
                        <a:pt x="10096" y="143065"/>
                        <a:pt x="0" y="88868"/>
                      </a:cubicBezTo>
                      <a:cubicBezTo>
                        <a:pt x="0" y="87439"/>
                        <a:pt x="0" y="86678"/>
                        <a:pt x="0" y="8667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10;p14">
                  <a:extLst>
                    <a:ext uri="{FF2B5EF4-FFF2-40B4-BE49-F238E27FC236}">
                      <a16:creationId xmlns:a16="http://schemas.microsoft.com/office/drawing/2014/main" id="{CFEEAEB7-4D70-81F9-FFD7-AEE4FBE31035}"/>
                    </a:ext>
                  </a:extLst>
                </p:cNvPr>
                <p:cNvSpPr/>
                <p:nvPr/>
              </p:nvSpPr>
              <p:spPr>
                <a:xfrm>
                  <a:off x="5781380" y="5003101"/>
                  <a:ext cx="179122" cy="179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20015" extrusionOk="0">
                      <a:moveTo>
                        <a:pt x="120015" y="60103"/>
                      </a:moveTo>
                      <a:cubicBezTo>
                        <a:pt x="120072" y="26965"/>
                        <a:pt x="93240" y="57"/>
                        <a:pt x="60103" y="0"/>
                      </a:cubicBezTo>
                      <a:cubicBezTo>
                        <a:pt x="26965" y="-57"/>
                        <a:pt x="57" y="26775"/>
                        <a:pt x="0" y="59912"/>
                      </a:cubicBezTo>
                      <a:cubicBezTo>
                        <a:pt x="-57" y="93050"/>
                        <a:pt x="26775" y="119958"/>
                        <a:pt x="59912" y="120015"/>
                      </a:cubicBezTo>
                      <a:cubicBezTo>
                        <a:pt x="59941" y="120015"/>
                        <a:pt x="59979" y="120015"/>
                        <a:pt x="60008" y="120015"/>
                      </a:cubicBezTo>
                      <a:cubicBezTo>
                        <a:pt x="93107" y="120015"/>
                        <a:pt x="119958" y="93202"/>
                        <a:pt x="120015" y="60103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11;p14">
                  <a:extLst>
                    <a:ext uri="{FF2B5EF4-FFF2-40B4-BE49-F238E27FC236}">
                      <a16:creationId xmlns:a16="http://schemas.microsoft.com/office/drawing/2014/main" id="{6B117542-6385-BC9B-969E-BBC29CEF04D3}"/>
                    </a:ext>
                  </a:extLst>
                </p:cNvPr>
                <p:cNvSpPr/>
                <p:nvPr/>
              </p:nvSpPr>
              <p:spPr>
                <a:xfrm>
                  <a:off x="6342327" y="5003101"/>
                  <a:ext cx="179122" cy="179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20015" extrusionOk="0">
                      <a:moveTo>
                        <a:pt x="120015" y="60103"/>
                      </a:moveTo>
                      <a:cubicBezTo>
                        <a:pt x="120072" y="26965"/>
                        <a:pt x="93240" y="57"/>
                        <a:pt x="60103" y="0"/>
                      </a:cubicBezTo>
                      <a:cubicBezTo>
                        <a:pt x="26965" y="-57"/>
                        <a:pt x="57" y="26775"/>
                        <a:pt x="0" y="59912"/>
                      </a:cubicBezTo>
                      <a:cubicBezTo>
                        <a:pt x="-48" y="93050"/>
                        <a:pt x="26775" y="119958"/>
                        <a:pt x="59912" y="120015"/>
                      </a:cubicBezTo>
                      <a:cubicBezTo>
                        <a:pt x="59941" y="120015"/>
                        <a:pt x="59979" y="120015"/>
                        <a:pt x="60007" y="120015"/>
                      </a:cubicBezTo>
                      <a:cubicBezTo>
                        <a:pt x="93107" y="120015"/>
                        <a:pt x="119958" y="93202"/>
                        <a:pt x="120015" y="60103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112;p14">
                  <a:extLst>
                    <a:ext uri="{FF2B5EF4-FFF2-40B4-BE49-F238E27FC236}">
                      <a16:creationId xmlns:a16="http://schemas.microsoft.com/office/drawing/2014/main" id="{6481ADD1-3614-1C0D-2C65-F8500E6D5C6A}"/>
                    </a:ext>
                  </a:extLst>
                </p:cNvPr>
                <p:cNvSpPr/>
                <p:nvPr/>
              </p:nvSpPr>
              <p:spPr>
                <a:xfrm>
                  <a:off x="5862430" y="4809863"/>
                  <a:ext cx="586838" cy="643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191" h="431091" extrusionOk="0">
                      <a:moveTo>
                        <a:pt x="1905" y="87726"/>
                      </a:moveTo>
                      <a:cubicBezTo>
                        <a:pt x="1905" y="87726"/>
                        <a:pt x="0" y="184976"/>
                        <a:pt x="0" y="184976"/>
                      </a:cubicBezTo>
                      <a:cubicBezTo>
                        <a:pt x="0" y="241555"/>
                        <a:pt x="23908" y="310230"/>
                        <a:pt x="62103" y="363189"/>
                      </a:cubicBezTo>
                      <a:cubicBezTo>
                        <a:pt x="116929" y="437465"/>
                        <a:pt x="221590" y="453238"/>
                        <a:pt x="295875" y="398413"/>
                      </a:cubicBezTo>
                      <a:cubicBezTo>
                        <a:pt x="309305" y="388497"/>
                        <a:pt x="321173" y="376619"/>
                        <a:pt x="331089" y="363189"/>
                      </a:cubicBezTo>
                      <a:cubicBezTo>
                        <a:pt x="369189" y="310230"/>
                        <a:pt x="393192" y="241555"/>
                        <a:pt x="393192" y="184976"/>
                      </a:cubicBezTo>
                      <a:lnTo>
                        <a:pt x="393192" y="88202"/>
                      </a:lnTo>
                      <a:lnTo>
                        <a:pt x="393192" y="88202"/>
                      </a:lnTo>
                      <a:cubicBezTo>
                        <a:pt x="393192" y="88202"/>
                        <a:pt x="168688" y="64866"/>
                        <a:pt x="107918" y="1"/>
                      </a:cubicBezTo>
                      <a:cubicBezTo>
                        <a:pt x="108204" y="-285"/>
                        <a:pt x="70580" y="68771"/>
                        <a:pt x="1905" y="87726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113;p14">
                  <a:extLst>
                    <a:ext uri="{FF2B5EF4-FFF2-40B4-BE49-F238E27FC236}">
                      <a16:creationId xmlns:a16="http://schemas.microsoft.com/office/drawing/2014/main" id="{21A00E14-7439-C117-1245-554FAB83CE5A}"/>
                    </a:ext>
                  </a:extLst>
                </p:cNvPr>
                <p:cNvSpPr/>
                <p:nvPr/>
              </p:nvSpPr>
              <p:spPr>
                <a:xfrm>
                  <a:off x="5782234" y="4984048"/>
                  <a:ext cx="179122" cy="179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20015" extrusionOk="0">
                      <a:moveTo>
                        <a:pt x="120015" y="60103"/>
                      </a:moveTo>
                      <a:cubicBezTo>
                        <a:pt x="120072" y="26965"/>
                        <a:pt x="93240" y="57"/>
                        <a:pt x="60103" y="0"/>
                      </a:cubicBezTo>
                      <a:cubicBezTo>
                        <a:pt x="26965" y="-57"/>
                        <a:pt x="57" y="26775"/>
                        <a:pt x="0" y="59912"/>
                      </a:cubicBezTo>
                      <a:cubicBezTo>
                        <a:pt x="-57" y="93050"/>
                        <a:pt x="26775" y="119958"/>
                        <a:pt x="59912" y="120015"/>
                      </a:cubicBezTo>
                      <a:cubicBezTo>
                        <a:pt x="59941" y="120015"/>
                        <a:pt x="59979" y="120015"/>
                        <a:pt x="60008" y="120015"/>
                      </a:cubicBezTo>
                      <a:cubicBezTo>
                        <a:pt x="93107" y="120015"/>
                        <a:pt x="119958" y="93202"/>
                        <a:pt x="120015" y="60103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" name="Google Shape;114;p14">
                  <a:extLst>
                    <a:ext uri="{FF2B5EF4-FFF2-40B4-BE49-F238E27FC236}">
                      <a16:creationId xmlns:a16="http://schemas.microsoft.com/office/drawing/2014/main" id="{DE4DC8FB-56B1-E7C3-3030-63C30B6A2D95}"/>
                    </a:ext>
                  </a:extLst>
                </p:cNvPr>
                <p:cNvSpPr/>
                <p:nvPr/>
              </p:nvSpPr>
              <p:spPr>
                <a:xfrm>
                  <a:off x="6343179" y="4984048"/>
                  <a:ext cx="179122" cy="179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15" h="120015" extrusionOk="0">
                      <a:moveTo>
                        <a:pt x="120015" y="60103"/>
                      </a:moveTo>
                      <a:cubicBezTo>
                        <a:pt x="120072" y="26965"/>
                        <a:pt x="93240" y="57"/>
                        <a:pt x="60103" y="0"/>
                      </a:cubicBezTo>
                      <a:cubicBezTo>
                        <a:pt x="26965" y="-57"/>
                        <a:pt x="57" y="26775"/>
                        <a:pt x="0" y="59912"/>
                      </a:cubicBezTo>
                      <a:cubicBezTo>
                        <a:pt x="-48" y="93050"/>
                        <a:pt x="26775" y="119958"/>
                        <a:pt x="59912" y="120015"/>
                      </a:cubicBezTo>
                      <a:cubicBezTo>
                        <a:pt x="59941" y="120015"/>
                        <a:pt x="59979" y="120015"/>
                        <a:pt x="60007" y="120015"/>
                      </a:cubicBezTo>
                      <a:cubicBezTo>
                        <a:pt x="93107" y="120015"/>
                        <a:pt x="119958" y="93202"/>
                        <a:pt x="120015" y="60103"/>
                      </a:cubicBezTo>
                      <a:close/>
                    </a:path>
                  </a:pathLst>
                </a:custGeom>
                <a:solidFill>
                  <a:srgbClr val="FFD2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2" name="Google Shape;115;p14">
              <a:extLst>
                <a:ext uri="{FF2B5EF4-FFF2-40B4-BE49-F238E27FC236}">
                  <a16:creationId xmlns:a16="http://schemas.microsoft.com/office/drawing/2014/main" id="{B7CF7738-BC6C-8815-DE2A-C733F15E475B}"/>
                </a:ext>
              </a:extLst>
            </p:cNvPr>
            <p:cNvSpPr/>
            <p:nvPr/>
          </p:nvSpPr>
          <p:spPr>
            <a:xfrm>
              <a:off x="3668985" y="5478794"/>
              <a:ext cx="4891746" cy="199735"/>
            </a:xfrm>
            <a:custGeom>
              <a:avLst/>
              <a:gdLst/>
              <a:ahLst/>
              <a:cxnLst/>
              <a:rect l="l" t="t" r="r" b="b"/>
              <a:pathLst>
                <a:path w="3277552" h="133826" extrusionOk="0">
                  <a:moveTo>
                    <a:pt x="0" y="0"/>
                  </a:moveTo>
                  <a:lnTo>
                    <a:pt x="3277553" y="0"/>
                  </a:lnTo>
                  <a:lnTo>
                    <a:pt x="3277553" y="133826"/>
                  </a:lnTo>
                  <a:lnTo>
                    <a:pt x="0" y="1338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16;p14">
              <a:extLst>
                <a:ext uri="{FF2B5EF4-FFF2-40B4-BE49-F238E27FC236}">
                  <a16:creationId xmlns:a16="http://schemas.microsoft.com/office/drawing/2014/main" id="{73C637EC-8561-9DD7-638E-D3F72B7169EE}"/>
                </a:ext>
              </a:extLst>
            </p:cNvPr>
            <p:cNvSpPr/>
            <p:nvPr/>
          </p:nvSpPr>
          <p:spPr>
            <a:xfrm>
              <a:off x="4751772" y="5260601"/>
              <a:ext cx="2792602" cy="636026"/>
            </a:xfrm>
            <a:custGeom>
              <a:avLst/>
              <a:gdLst/>
              <a:ahLst/>
              <a:cxnLst/>
              <a:rect l="l" t="t" r="r" b="b"/>
              <a:pathLst>
                <a:path w="1871090" h="426148" extrusionOk="0">
                  <a:moveTo>
                    <a:pt x="1758791" y="0"/>
                  </a:moveTo>
                  <a:lnTo>
                    <a:pt x="112204" y="0"/>
                  </a:lnTo>
                  <a:lnTo>
                    <a:pt x="0" y="206407"/>
                  </a:lnTo>
                  <a:lnTo>
                    <a:pt x="112204" y="426148"/>
                  </a:lnTo>
                  <a:lnTo>
                    <a:pt x="1758791" y="426148"/>
                  </a:lnTo>
                  <a:lnTo>
                    <a:pt x="1871091" y="206407"/>
                  </a:lnTo>
                  <a:lnTo>
                    <a:pt x="17587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784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Customers</a:t>
              </a:r>
              <a:endParaRPr dirty="0"/>
            </a:p>
          </p:txBody>
        </p:sp>
        <p:sp>
          <p:nvSpPr>
            <p:cNvPr id="144" name="Google Shape;117;p14">
              <a:extLst>
                <a:ext uri="{FF2B5EF4-FFF2-40B4-BE49-F238E27FC236}">
                  <a16:creationId xmlns:a16="http://schemas.microsoft.com/office/drawing/2014/main" id="{6AD06392-0946-27EE-449A-4301C2180276}"/>
                </a:ext>
              </a:extLst>
            </p:cNvPr>
            <p:cNvSpPr/>
            <p:nvPr/>
          </p:nvSpPr>
          <p:spPr>
            <a:xfrm rot="-2700000">
              <a:off x="2901527" y="3329829"/>
              <a:ext cx="1130363" cy="1130363"/>
            </a:xfrm>
            <a:custGeom>
              <a:avLst/>
              <a:gdLst/>
              <a:ahLst/>
              <a:cxnLst/>
              <a:rect l="l" t="t" r="r" b="b"/>
              <a:pathLst>
                <a:path w="757618" h="757618" extrusionOk="0">
                  <a:moveTo>
                    <a:pt x="757619" y="378809"/>
                  </a:moveTo>
                  <a:cubicBezTo>
                    <a:pt x="757619" y="588020"/>
                    <a:pt x="588020" y="757619"/>
                    <a:pt x="378809" y="757619"/>
                  </a:cubicBezTo>
                  <a:cubicBezTo>
                    <a:pt x="169599" y="757619"/>
                    <a:pt x="0" y="588020"/>
                    <a:pt x="0" y="378809"/>
                  </a:cubicBezTo>
                  <a:cubicBezTo>
                    <a:pt x="0" y="169599"/>
                    <a:pt x="169599" y="0"/>
                    <a:pt x="378809" y="0"/>
                  </a:cubicBezTo>
                  <a:cubicBezTo>
                    <a:pt x="588020" y="0"/>
                    <a:pt x="757619" y="169599"/>
                    <a:pt x="757619" y="3788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3176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18;p14">
              <a:extLst>
                <a:ext uri="{FF2B5EF4-FFF2-40B4-BE49-F238E27FC236}">
                  <a16:creationId xmlns:a16="http://schemas.microsoft.com/office/drawing/2014/main" id="{ACF90C6F-7C59-4D22-9A2F-294D5B12BB3A}"/>
                </a:ext>
              </a:extLst>
            </p:cNvPr>
            <p:cNvSpPr/>
            <p:nvPr/>
          </p:nvSpPr>
          <p:spPr>
            <a:xfrm>
              <a:off x="3043484" y="3471405"/>
              <a:ext cx="846992" cy="846992"/>
            </a:xfrm>
            <a:custGeom>
              <a:avLst/>
              <a:gdLst/>
              <a:ahLst/>
              <a:cxnLst/>
              <a:rect l="l" t="t" r="r" b="b"/>
              <a:pathLst>
                <a:path w="567499" h="567499" extrusionOk="0">
                  <a:moveTo>
                    <a:pt x="283845" y="567500"/>
                  </a:moveTo>
                  <a:cubicBezTo>
                    <a:pt x="127134" y="567557"/>
                    <a:pt x="52" y="440560"/>
                    <a:pt x="0" y="283845"/>
                  </a:cubicBezTo>
                  <a:cubicBezTo>
                    <a:pt x="-52" y="127130"/>
                    <a:pt x="126944" y="57"/>
                    <a:pt x="283655" y="0"/>
                  </a:cubicBezTo>
                  <a:cubicBezTo>
                    <a:pt x="440366" y="-57"/>
                    <a:pt x="567447" y="126940"/>
                    <a:pt x="567500" y="283655"/>
                  </a:cubicBezTo>
                  <a:cubicBezTo>
                    <a:pt x="567500" y="283721"/>
                    <a:pt x="567500" y="283778"/>
                    <a:pt x="567500" y="283845"/>
                  </a:cubicBezTo>
                  <a:cubicBezTo>
                    <a:pt x="567290" y="440417"/>
                    <a:pt x="440416" y="567290"/>
                    <a:pt x="283845" y="5675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19;p14">
              <a:extLst>
                <a:ext uri="{FF2B5EF4-FFF2-40B4-BE49-F238E27FC236}">
                  <a16:creationId xmlns:a16="http://schemas.microsoft.com/office/drawing/2014/main" id="{8F4042D7-B5C2-4909-95BE-B20CA601EBF5}"/>
                </a:ext>
              </a:extLst>
            </p:cNvPr>
            <p:cNvSpPr/>
            <p:nvPr/>
          </p:nvSpPr>
          <p:spPr>
            <a:xfrm rot="-812876">
              <a:off x="4431187" y="1966757"/>
              <a:ext cx="1131937" cy="1131937"/>
            </a:xfrm>
            <a:custGeom>
              <a:avLst/>
              <a:gdLst/>
              <a:ahLst/>
              <a:cxnLst/>
              <a:rect l="l" t="t" r="r" b="b"/>
              <a:pathLst>
                <a:path w="757618" h="757618" extrusionOk="0">
                  <a:moveTo>
                    <a:pt x="757618" y="378809"/>
                  </a:moveTo>
                  <a:cubicBezTo>
                    <a:pt x="757618" y="588020"/>
                    <a:pt x="588020" y="757618"/>
                    <a:pt x="378809" y="757618"/>
                  </a:cubicBezTo>
                  <a:cubicBezTo>
                    <a:pt x="169599" y="757618"/>
                    <a:pt x="0" y="588020"/>
                    <a:pt x="0" y="378809"/>
                  </a:cubicBezTo>
                  <a:cubicBezTo>
                    <a:pt x="0" y="169599"/>
                    <a:pt x="169599" y="0"/>
                    <a:pt x="378809" y="0"/>
                  </a:cubicBezTo>
                  <a:cubicBezTo>
                    <a:pt x="588020" y="0"/>
                    <a:pt x="757618" y="169599"/>
                    <a:pt x="757618" y="3788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3176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20;p14">
              <a:extLst>
                <a:ext uri="{FF2B5EF4-FFF2-40B4-BE49-F238E27FC236}">
                  <a16:creationId xmlns:a16="http://schemas.microsoft.com/office/drawing/2014/main" id="{A1E66980-7C7B-10AC-42A8-2B8622C5D3D7}"/>
                </a:ext>
              </a:extLst>
            </p:cNvPr>
            <p:cNvSpPr/>
            <p:nvPr/>
          </p:nvSpPr>
          <p:spPr>
            <a:xfrm>
              <a:off x="4572754" y="2109495"/>
              <a:ext cx="846992" cy="846992"/>
            </a:xfrm>
            <a:custGeom>
              <a:avLst/>
              <a:gdLst/>
              <a:ahLst/>
              <a:cxnLst/>
              <a:rect l="l" t="t" r="r" b="b"/>
              <a:pathLst>
                <a:path w="567499" h="567499" extrusionOk="0">
                  <a:moveTo>
                    <a:pt x="283750" y="567500"/>
                  </a:moveTo>
                  <a:cubicBezTo>
                    <a:pt x="127035" y="567500"/>
                    <a:pt x="0" y="440465"/>
                    <a:pt x="0" y="283750"/>
                  </a:cubicBezTo>
                  <a:cubicBezTo>
                    <a:pt x="0" y="127035"/>
                    <a:pt x="127035" y="0"/>
                    <a:pt x="283750" y="0"/>
                  </a:cubicBezTo>
                  <a:cubicBezTo>
                    <a:pt x="440426" y="0"/>
                    <a:pt x="567442" y="126978"/>
                    <a:pt x="567500" y="283655"/>
                  </a:cubicBezTo>
                  <a:cubicBezTo>
                    <a:pt x="567395" y="440341"/>
                    <a:pt x="440436" y="567338"/>
                    <a:pt x="283750" y="5675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21;p14">
              <a:extLst>
                <a:ext uri="{FF2B5EF4-FFF2-40B4-BE49-F238E27FC236}">
                  <a16:creationId xmlns:a16="http://schemas.microsoft.com/office/drawing/2014/main" id="{5C4F210E-D4C0-6778-9461-EF118D4F6687}"/>
                </a:ext>
              </a:extLst>
            </p:cNvPr>
            <p:cNvSpPr/>
            <p:nvPr/>
          </p:nvSpPr>
          <p:spPr>
            <a:xfrm rot="-4838888">
              <a:off x="6717158" y="1967838"/>
              <a:ext cx="1130620" cy="1130620"/>
            </a:xfrm>
            <a:custGeom>
              <a:avLst/>
              <a:gdLst/>
              <a:ahLst/>
              <a:cxnLst/>
              <a:rect l="l" t="t" r="r" b="b"/>
              <a:pathLst>
                <a:path w="757618" h="757618" extrusionOk="0">
                  <a:moveTo>
                    <a:pt x="757619" y="378809"/>
                  </a:moveTo>
                  <a:cubicBezTo>
                    <a:pt x="757619" y="588020"/>
                    <a:pt x="588020" y="757619"/>
                    <a:pt x="378809" y="757619"/>
                  </a:cubicBezTo>
                  <a:cubicBezTo>
                    <a:pt x="169599" y="757619"/>
                    <a:pt x="0" y="588020"/>
                    <a:pt x="0" y="378809"/>
                  </a:cubicBezTo>
                  <a:cubicBezTo>
                    <a:pt x="0" y="169599"/>
                    <a:pt x="169599" y="0"/>
                    <a:pt x="378809" y="0"/>
                  </a:cubicBezTo>
                  <a:cubicBezTo>
                    <a:pt x="588020" y="0"/>
                    <a:pt x="757619" y="169599"/>
                    <a:pt x="757619" y="3788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3176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22;p14">
              <a:extLst>
                <a:ext uri="{FF2B5EF4-FFF2-40B4-BE49-F238E27FC236}">
                  <a16:creationId xmlns:a16="http://schemas.microsoft.com/office/drawing/2014/main" id="{04A680F7-FA34-CEEF-DD2D-3E5F11FFDC54}"/>
                </a:ext>
              </a:extLst>
            </p:cNvPr>
            <p:cNvSpPr/>
            <p:nvPr/>
          </p:nvSpPr>
          <p:spPr>
            <a:xfrm>
              <a:off x="6859193" y="2109495"/>
              <a:ext cx="846992" cy="846992"/>
            </a:xfrm>
            <a:custGeom>
              <a:avLst/>
              <a:gdLst/>
              <a:ahLst/>
              <a:cxnLst/>
              <a:rect l="l" t="t" r="r" b="b"/>
              <a:pathLst>
                <a:path w="567499" h="567499" extrusionOk="0">
                  <a:moveTo>
                    <a:pt x="283750" y="567500"/>
                  </a:moveTo>
                  <a:cubicBezTo>
                    <a:pt x="127035" y="567500"/>
                    <a:pt x="0" y="440465"/>
                    <a:pt x="0" y="283750"/>
                  </a:cubicBezTo>
                  <a:cubicBezTo>
                    <a:pt x="0" y="127035"/>
                    <a:pt x="127035" y="0"/>
                    <a:pt x="283750" y="0"/>
                  </a:cubicBezTo>
                  <a:cubicBezTo>
                    <a:pt x="440426" y="0"/>
                    <a:pt x="567442" y="126978"/>
                    <a:pt x="567499" y="283655"/>
                  </a:cubicBezTo>
                  <a:cubicBezTo>
                    <a:pt x="567337" y="440312"/>
                    <a:pt x="440407" y="567290"/>
                    <a:pt x="283750" y="56750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23;p14">
              <a:extLst>
                <a:ext uri="{FF2B5EF4-FFF2-40B4-BE49-F238E27FC236}">
                  <a16:creationId xmlns:a16="http://schemas.microsoft.com/office/drawing/2014/main" id="{FAD43951-6413-A097-3715-0C70366867C8}"/>
                </a:ext>
              </a:extLst>
            </p:cNvPr>
            <p:cNvSpPr/>
            <p:nvPr/>
          </p:nvSpPr>
          <p:spPr>
            <a:xfrm rot="-2168418">
              <a:off x="8197776" y="3329763"/>
              <a:ext cx="1130458" cy="1130458"/>
            </a:xfrm>
            <a:custGeom>
              <a:avLst/>
              <a:gdLst/>
              <a:ahLst/>
              <a:cxnLst/>
              <a:rect l="l" t="t" r="r" b="b"/>
              <a:pathLst>
                <a:path w="757618" h="757618" extrusionOk="0">
                  <a:moveTo>
                    <a:pt x="757618" y="378809"/>
                  </a:moveTo>
                  <a:cubicBezTo>
                    <a:pt x="757618" y="588020"/>
                    <a:pt x="588020" y="757618"/>
                    <a:pt x="378809" y="757618"/>
                  </a:cubicBezTo>
                  <a:cubicBezTo>
                    <a:pt x="169599" y="757618"/>
                    <a:pt x="0" y="588020"/>
                    <a:pt x="0" y="378809"/>
                  </a:cubicBezTo>
                  <a:cubicBezTo>
                    <a:pt x="0" y="169599"/>
                    <a:pt x="169599" y="0"/>
                    <a:pt x="378809" y="0"/>
                  </a:cubicBezTo>
                  <a:cubicBezTo>
                    <a:pt x="588020" y="0"/>
                    <a:pt x="757618" y="169599"/>
                    <a:pt x="757618" y="3788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3176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24;p14">
              <a:extLst>
                <a:ext uri="{FF2B5EF4-FFF2-40B4-BE49-F238E27FC236}">
                  <a16:creationId xmlns:a16="http://schemas.microsoft.com/office/drawing/2014/main" id="{6476D27E-F2E8-6AD0-11EC-3D822EB40E33}"/>
                </a:ext>
              </a:extLst>
            </p:cNvPr>
            <p:cNvSpPr/>
            <p:nvPr/>
          </p:nvSpPr>
          <p:spPr>
            <a:xfrm>
              <a:off x="8339406" y="3471405"/>
              <a:ext cx="846992" cy="846992"/>
            </a:xfrm>
            <a:custGeom>
              <a:avLst/>
              <a:gdLst/>
              <a:ahLst/>
              <a:cxnLst/>
              <a:rect l="l" t="t" r="r" b="b"/>
              <a:pathLst>
                <a:path w="567499" h="567499" extrusionOk="0">
                  <a:moveTo>
                    <a:pt x="283940" y="567500"/>
                  </a:moveTo>
                  <a:cubicBezTo>
                    <a:pt x="127225" y="567604"/>
                    <a:pt x="105" y="440655"/>
                    <a:pt x="0" y="283940"/>
                  </a:cubicBezTo>
                  <a:cubicBezTo>
                    <a:pt x="-105" y="127226"/>
                    <a:pt x="126844" y="105"/>
                    <a:pt x="283559" y="0"/>
                  </a:cubicBezTo>
                  <a:cubicBezTo>
                    <a:pt x="440274" y="-105"/>
                    <a:pt x="567395" y="126845"/>
                    <a:pt x="567499" y="283559"/>
                  </a:cubicBezTo>
                  <a:cubicBezTo>
                    <a:pt x="567499" y="283655"/>
                    <a:pt x="567499" y="283750"/>
                    <a:pt x="567499" y="283845"/>
                  </a:cubicBezTo>
                  <a:cubicBezTo>
                    <a:pt x="567290" y="440379"/>
                    <a:pt x="440474" y="567233"/>
                    <a:pt x="283940" y="56750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25;p14">
              <a:extLst>
                <a:ext uri="{FF2B5EF4-FFF2-40B4-BE49-F238E27FC236}">
                  <a16:creationId xmlns:a16="http://schemas.microsoft.com/office/drawing/2014/main" id="{0B200CBE-8389-BB2D-79BA-FC0021A46AF6}"/>
                </a:ext>
              </a:extLst>
            </p:cNvPr>
            <p:cNvSpPr/>
            <p:nvPr/>
          </p:nvSpPr>
          <p:spPr>
            <a:xfrm>
              <a:off x="3244441" y="3672362"/>
              <a:ext cx="445284" cy="4452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33" y="11950"/>
                  </a:moveTo>
                  <a:lnTo>
                    <a:pt x="12831" y="14045"/>
                  </a:lnTo>
                  <a:lnTo>
                    <a:pt x="11135" y="12801"/>
                  </a:lnTo>
                  <a:lnTo>
                    <a:pt x="10555" y="12375"/>
                  </a:lnTo>
                  <a:lnTo>
                    <a:pt x="9974" y="12801"/>
                  </a:lnTo>
                  <a:lnTo>
                    <a:pt x="8277" y="14045"/>
                  </a:lnTo>
                  <a:lnTo>
                    <a:pt x="8976" y="11950"/>
                  </a:lnTo>
                  <a:lnTo>
                    <a:pt x="9195" y="11291"/>
                  </a:lnTo>
                  <a:lnTo>
                    <a:pt x="8647" y="10864"/>
                  </a:lnTo>
                  <a:lnTo>
                    <a:pt x="7280" y="9801"/>
                  </a:lnTo>
                  <a:lnTo>
                    <a:pt x="9560" y="9801"/>
                  </a:lnTo>
                  <a:lnTo>
                    <a:pt x="9799" y="9167"/>
                  </a:lnTo>
                  <a:lnTo>
                    <a:pt x="10555" y="7167"/>
                  </a:lnTo>
                  <a:lnTo>
                    <a:pt x="11310" y="9167"/>
                  </a:lnTo>
                  <a:lnTo>
                    <a:pt x="11549" y="9801"/>
                  </a:lnTo>
                  <a:lnTo>
                    <a:pt x="13829" y="9801"/>
                  </a:lnTo>
                  <a:lnTo>
                    <a:pt x="12462" y="10864"/>
                  </a:lnTo>
                  <a:lnTo>
                    <a:pt x="11914" y="11291"/>
                  </a:lnTo>
                  <a:cubicBezTo>
                    <a:pt x="11914" y="11291"/>
                    <a:pt x="12133" y="11950"/>
                    <a:pt x="12133" y="11950"/>
                  </a:cubicBezTo>
                  <a:close/>
                  <a:moveTo>
                    <a:pt x="12228" y="8820"/>
                  </a:moveTo>
                  <a:lnTo>
                    <a:pt x="10555" y="4388"/>
                  </a:lnTo>
                  <a:lnTo>
                    <a:pt x="8881" y="8820"/>
                  </a:lnTo>
                  <a:lnTo>
                    <a:pt x="4418" y="8820"/>
                  </a:lnTo>
                  <a:lnTo>
                    <a:pt x="8044" y="11639"/>
                  </a:lnTo>
                  <a:lnTo>
                    <a:pt x="6371" y="16660"/>
                  </a:lnTo>
                  <a:lnTo>
                    <a:pt x="10555" y="13592"/>
                  </a:lnTo>
                  <a:lnTo>
                    <a:pt x="14738" y="16660"/>
                  </a:lnTo>
                  <a:lnTo>
                    <a:pt x="13065" y="11639"/>
                  </a:lnTo>
                  <a:lnTo>
                    <a:pt x="16691" y="8820"/>
                  </a:lnTo>
                  <a:cubicBezTo>
                    <a:pt x="16691" y="8820"/>
                    <a:pt x="12228" y="8820"/>
                    <a:pt x="12228" y="8820"/>
                  </a:cubicBezTo>
                  <a:close/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26;p14">
              <a:extLst>
                <a:ext uri="{FF2B5EF4-FFF2-40B4-BE49-F238E27FC236}">
                  <a16:creationId xmlns:a16="http://schemas.microsoft.com/office/drawing/2014/main" id="{32CCB3FE-571E-73CC-270B-55CB8D460B04}"/>
                </a:ext>
              </a:extLst>
            </p:cNvPr>
            <p:cNvSpPr/>
            <p:nvPr/>
          </p:nvSpPr>
          <p:spPr>
            <a:xfrm>
              <a:off x="4773711" y="2310452"/>
              <a:ext cx="445284" cy="4452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93" y="17879"/>
                  </a:moveTo>
                  <a:cubicBezTo>
                    <a:pt x="16514" y="16546"/>
                    <a:pt x="15177" y="15812"/>
                    <a:pt x="14084" y="15323"/>
                  </a:cubicBezTo>
                  <a:cubicBezTo>
                    <a:pt x="13842" y="15214"/>
                    <a:pt x="13687" y="15098"/>
                    <a:pt x="13598" y="14990"/>
                  </a:cubicBezTo>
                  <a:cubicBezTo>
                    <a:pt x="15238" y="14959"/>
                    <a:pt x="16521" y="14237"/>
                    <a:pt x="16581" y="14203"/>
                  </a:cubicBezTo>
                  <a:cubicBezTo>
                    <a:pt x="16751" y="14106"/>
                    <a:pt x="16846" y="13918"/>
                    <a:pt x="16826" y="13724"/>
                  </a:cubicBezTo>
                  <a:cubicBezTo>
                    <a:pt x="16807" y="13546"/>
                    <a:pt x="16693" y="13394"/>
                    <a:pt x="16530" y="13325"/>
                  </a:cubicBezTo>
                  <a:cubicBezTo>
                    <a:pt x="16461" y="13276"/>
                    <a:pt x="15663" y="12629"/>
                    <a:pt x="15663" y="9051"/>
                  </a:cubicBezTo>
                  <a:cubicBezTo>
                    <a:pt x="15663" y="5000"/>
                    <a:pt x="14115" y="2945"/>
                    <a:pt x="11061" y="2945"/>
                  </a:cubicBezTo>
                  <a:cubicBezTo>
                    <a:pt x="8481" y="2945"/>
                    <a:pt x="5845" y="3643"/>
                    <a:pt x="5845" y="8806"/>
                  </a:cubicBezTo>
                  <a:cubicBezTo>
                    <a:pt x="5845" y="12556"/>
                    <a:pt x="5219" y="13279"/>
                    <a:pt x="5122" y="13367"/>
                  </a:cubicBezTo>
                  <a:cubicBezTo>
                    <a:pt x="4957" y="13417"/>
                    <a:pt x="4826" y="13551"/>
                    <a:pt x="4784" y="13723"/>
                  </a:cubicBezTo>
                  <a:cubicBezTo>
                    <a:pt x="4734" y="13934"/>
                    <a:pt x="4828" y="14154"/>
                    <a:pt x="5015" y="14262"/>
                  </a:cubicBezTo>
                  <a:cubicBezTo>
                    <a:pt x="6396" y="15064"/>
                    <a:pt x="7482" y="15136"/>
                    <a:pt x="8065" y="15092"/>
                  </a:cubicBezTo>
                  <a:cubicBezTo>
                    <a:pt x="7994" y="15151"/>
                    <a:pt x="7850" y="15241"/>
                    <a:pt x="7564" y="15335"/>
                  </a:cubicBezTo>
                  <a:cubicBezTo>
                    <a:pt x="6211" y="15776"/>
                    <a:pt x="4766" y="16808"/>
                    <a:pt x="3958" y="17835"/>
                  </a:cubicBezTo>
                  <a:cubicBezTo>
                    <a:pt x="2125" y="16050"/>
                    <a:pt x="982" y="13560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2" y="982"/>
                    <a:pt x="20618" y="5378"/>
                    <a:pt x="20618" y="10800"/>
                  </a:cubicBezTo>
                  <a:cubicBezTo>
                    <a:pt x="20618" y="13584"/>
                    <a:pt x="19454" y="16092"/>
                    <a:pt x="17593" y="17879"/>
                  </a:cubicBezTo>
                  <a:moveTo>
                    <a:pt x="10800" y="20618"/>
                  </a:moveTo>
                  <a:cubicBezTo>
                    <a:pt x="8489" y="20618"/>
                    <a:pt x="6370" y="19816"/>
                    <a:pt x="4693" y="18480"/>
                  </a:cubicBezTo>
                  <a:cubicBezTo>
                    <a:pt x="5360" y="17605"/>
                    <a:pt x="6693" y="16652"/>
                    <a:pt x="7869" y="16268"/>
                  </a:cubicBezTo>
                  <a:cubicBezTo>
                    <a:pt x="8578" y="16037"/>
                    <a:pt x="8988" y="15688"/>
                    <a:pt x="9087" y="15233"/>
                  </a:cubicBezTo>
                  <a:cubicBezTo>
                    <a:pt x="9214" y="14656"/>
                    <a:pt x="8775" y="14230"/>
                    <a:pt x="8725" y="14184"/>
                  </a:cubicBezTo>
                  <a:cubicBezTo>
                    <a:pt x="8597" y="14066"/>
                    <a:pt x="8412" y="14025"/>
                    <a:pt x="8246" y="14074"/>
                  </a:cubicBezTo>
                  <a:cubicBezTo>
                    <a:pt x="8208" y="14087"/>
                    <a:pt x="7406" y="14309"/>
                    <a:pt x="6089" y="13714"/>
                  </a:cubicBezTo>
                  <a:cubicBezTo>
                    <a:pt x="6486" y="13026"/>
                    <a:pt x="6826" y="11618"/>
                    <a:pt x="6826" y="8806"/>
                  </a:cubicBezTo>
                  <a:cubicBezTo>
                    <a:pt x="6826" y="4301"/>
                    <a:pt x="8829" y="3928"/>
                    <a:pt x="11061" y="3928"/>
                  </a:cubicBezTo>
                  <a:cubicBezTo>
                    <a:pt x="12615" y="3928"/>
                    <a:pt x="14681" y="4458"/>
                    <a:pt x="14681" y="9051"/>
                  </a:cubicBezTo>
                  <a:cubicBezTo>
                    <a:pt x="14681" y="11662"/>
                    <a:pt x="15092" y="12966"/>
                    <a:pt x="15499" y="13617"/>
                  </a:cubicBezTo>
                  <a:cubicBezTo>
                    <a:pt x="14943" y="13829"/>
                    <a:pt x="14058" y="14075"/>
                    <a:pt x="13097" y="13993"/>
                  </a:cubicBezTo>
                  <a:cubicBezTo>
                    <a:pt x="12883" y="13971"/>
                    <a:pt x="12690" y="14093"/>
                    <a:pt x="12605" y="14284"/>
                  </a:cubicBezTo>
                  <a:cubicBezTo>
                    <a:pt x="12420" y="14704"/>
                    <a:pt x="12408" y="15649"/>
                    <a:pt x="13683" y="16219"/>
                  </a:cubicBezTo>
                  <a:cubicBezTo>
                    <a:pt x="14677" y="16664"/>
                    <a:pt x="15893" y="17331"/>
                    <a:pt x="16850" y="18522"/>
                  </a:cubicBezTo>
                  <a:cubicBezTo>
                    <a:pt x="15182" y="19831"/>
                    <a:pt x="13085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27;p14">
              <a:extLst>
                <a:ext uri="{FF2B5EF4-FFF2-40B4-BE49-F238E27FC236}">
                  <a16:creationId xmlns:a16="http://schemas.microsoft.com/office/drawing/2014/main" id="{2DD759D7-8D1A-5A18-1369-754CE4AE016B}"/>
                </a:ext>
              </a:extLst>
            </p:cNvPr>
            <p:cNvSpPr/>
            <p:nvPr/>
          </p:nvSpPr>
          <p:spPr>
            <a:xfrm>
              <a:off x="8540363" y="3692551"/>
              <a:ext cx="445284" cy="4048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6" y="20520"/>
                  </a:moveTo>
                  <a:cubicBezTo>
                    <a:pt x="1258" y="18675"/>
                    <a:pt x="2752" y="17922"/>
                    <a:pt x="4191" y="17361"/>
                  </a:cubicBezTo>
                  <a:cubicBezTo>
                    <a:pt x="5156" y="17087"/>
                    <a:pt x="6884" y="15971"/>
                    <a:pt x="6884" y="13567"/>
                  </a:cubicBezTo>
                  <a:cubicBezTo>
                    <a:pt x="6884" y="11509"/>
                    <a:pt x="6113" y="10507"/>
                    <a:pt x="5698" y="9969"/>
                  </a:cubicBezTo>
                  <a:cubicBezTo>
                    <a:pt x="5646" y="9901"/>
                    <a:pt x="5599" y="9842"/>
                    <a:pt x="5562" y="9785"/>
                  </a:cubicBezTo>
                  <a:cubicBezTo>
                    <a:pt x="5550" y="9768"/>
                    <a:pt x="5538" y="9751"/>
                    <a:pt x="5526" y="9734"/>
                  </a:cubicBezTo>
                  <a:cubicBezTo>
                    <a:pt x="5491" y="9662"/>
                    <a:pt x="5297" y="9177"/>
                    <a:pt x="5553" y="8011"/>
                  </a:cubicBezTo>
                  <a:cubicBezTo>
                    <a:pt x="5604" y="7777"/>
                    <a:pt x="5583" y="7531"/>
                    <a:pt x="5493" y="7311"/>
                  </a:cubicBezTo>
                  <a:cubicBezTo>
                    <a:pt x="5249" y="6721"/>
                    <a:pt x="4603" y="5151"/>
                    <a:pt x="5035" y="3987"/>
                  </a:cubicBezTo>
                  <a:cubicBezTo>
                    <a:pt x="5619" y="2410"/>
                    <a:pt x="6140" y="2098"/>
                    <a:pt x="7085" y="1642"/>
                  </a:cubicBezTo>
                  <a:cubicBezTo>
                    <a:pt x="7132" y="1619"/>
                    <a:pt x="7177" y="1592"/>
                    <a:pt x="7220" y="1562"/>
                  </a:cubicBezTo>
                  <a:cubicBezTo>
                    <a:pt x="7458" y="1393"/>
                    <a:pt x="8233" y="1080"/>
                    <a:pt x="9029" y="1080"/>
                  </a:cubicBezTo>
                  <a:cubicBezTo>
                    <a:pt x="9467" y="1080"/>
                    <a:pt x="9840" y="1171"/>
                    <a:pt x="10137" y="1353"/>
                  </a:cubicBezTo>
                  <a:cubicBezTo>
                    <a:pt x="10491" y="1569"/>
                    <a:pt x="10825" y="1968"/>
                    <a:pt x="11308" y="3213"/>
                  </a:cubicBezTo>
                  <a:cubicBezTo>
                    <a:pt x="11991" y="4974"/>
                    <a:pt x="11820" y="6477"/>
                    <a:pt x="11347" y="7186"/>
                  </a:cubicBezTo>
                  <a:cubicBezTo>
                    <a:pt x="11175" y="7442"/>
                    <a:pt x="11116" y="7769"/>
                    <a:pt x="11184" y="8078"/>
                  </a:cubicBezTo>
                  <a:cubicBezTo>
                    <a:pt x="11422" y="9163"/>
                    <a:pt x="11247" y="9602"/>
                    <a:pt x="11210" y="9679"/>
                  </a:cubicBezTo>
                  <a:cubicBezTo>
                    <a:pt x="11181" y="9712"/>
                    <a:pt x="11153" y="9748"/>
                    <a:pt x="11129" y="9785"/>
                  </a:cubicBezTo>
                  <a:cubicBezTo>
                    <a:pt x="11091" y="9842"/>
                    <a:pt x="11044" y="9901"/>
                    <a:pt x="10992" y="9969"/>
                  </a:cubicBezTo>
                  <a:cubicBezTo>
                    <a:pt x="10578" y="10507"/>
                    <a:pt x="9806" y="11509"/>
                    <a:pt x="9806" y="13567"/>
                  </a:cubicBezTo>
                  <a:cubicBezTo>
                    <a:pt x="9806" y="15971"/>
                    <a:pt x="11535" y="17087"/>
                    <a:pt x="12500" y="17361"/>
                  </a:cubicBezTo>
                  <a:cubicBezTo>
                    <a:pt x="13925" y="17915"/>
                    <a:pt x="15432" y="18664"/>
                    <a:pt x="15675" y="20520"/>
                  </a:cubicBezTo>
                  <a:cubicBezTo>
                    <a:pt x="15675" y="20520"/>
                    <a:pt x="1016" y="20520"/>
                    <a:pt x="1016" y="20520"/>
                  </a:cubicBezTo>
                  <a:close/>
                  <a:moveTo>
                    <a:pt x="12782" y="16326"/>
                  </a:moveTo>
                  <a:cubicBezTo>
                    <a:pt x="12782" y="16326"/>
                    <a:pt x="10788" y="15813"/>
                    <a:pt x="10788" y="13567"/>
                  </a:cubicBezTo>
                  <a:cubicBezTo>
                    <a:pt x="10788" y="11595"/>
                    <a:pt x="11607" y="10900"/>
                    <a:pt x="11923" y="10420"/>
                  </a:cubicBezTo>
                  <a:cubicBezTo>
                    <a:pt x="11923" y="10420"/>
                    <a:pt x="12573" y="9806"/>
                    <a:pt x="12138" y="7825"/>
                  </a:cubicBezTo>
                  <a:cubicBezTo>
                    <a:pt x="12863" y="6739"/>
                    <a:pt x="12999" y="4821"/>
                    <a:pt x="12211" y="2789"/>
                  </a:cubicBezTo>
                  <a:cubicBezTo>
                    <a:pt x="11716" y="1513"/>
                    <a:pt x="11279" y="815"/>
                    <a:pt x="10613" y="409"/>
                  </a:cubicBezTo>
                  <a:cubicBezTo>
                    <a:pt x="10124" y="111"/>
                    <a:pt x="9569" y="0"/>
                    <a:pt x="9029" y="0"/>
                  </a:cubicBezTo>
                  <a:cubicBezTo>
                    <a:pt x="8023" y="0"/>
                    <a:pt x="7070" y="384"/>
                    <a:pt x="6690" y="653"/>
                  </a:cubicBezTo>
                  <a:cubicBezTo>
                    <a:pt x="5576" y="1192"/>
                    <a:pt x="4828" y="1688"/>
                    <a:pt x="4126" y="3579"/>
                  </a:cubicBezTo>
                  <a:cubicBezTo>
                    <a:pt x="3556" y="5114"/>
                    <a:pt x="4241" y="6891"/>
                    <a:pt x="4598" y="7757"/>
                  </a:cubicBezTo>
                  <a:cubicBezTo>
                    <a:pt x="4163" y="9739"/>
                    <a:pt x="4767" y="10420"/>
                    <a:pt x="4767" y="10420"/>
                  </a:cubicBezTo>
                  <a:cubicBezTo>
                    <a:pt x="5083" y="10900"/>
                    <a:pt x="5903" y="11595"/>
                    <a:pt x="5903" y="13567"/>
                  </a:cubicBezTo>
                  <a:cubicBezTo>
                    <a:pt x="5903" y="15813"/>
                    <a:pt x="3909" y="16326"/>
                    <a:pt x="3909" y="16326"/>
                  </a:cubicBezTo>
                  <a:cubicBezTo>
                    <a:pt x="2642" y="16816"/>
                    <a:pt x="0" y="17821"/>
                    <a:pt x="0" y="21060"/>
                  </a:cubicBezTo>
                  <a:cubicBezTo>
                    <a:pt x="0" y="21060"/>
                    <a:pt x="0" y="21600"/>
                    <a:pt x="491" y="21600"/>
                  </a:cubicBezTo>
                  <a:lnTo>
                    <a:pt x="16200" y="21600"/>
                  </a:lnTo>
                  <a:cubicBezTo>
                    <a:pt x="16691" y="21600"/>
                    <a:pt x="16691" y="21060"/>
                    <a:pt x="16691" y="21060"/>
                  </a:cubicBezTo>
                  <a:cubicBezTo>
                    <a:pt x="16691" y="17821"/>
                    <a:pt x="14048" y="16816"/>
                    <a:pt x="12782" y="16326"/>
                  </a:cubicBezTo>
                  <a:moveTo>
                    <a:pt x="18035" y="15773"/>
                  </a:moveTo>
                  <a:cubicBezTo>
                    <a:pt x="18035" y="15773"/>
                    <a:pt x="16217" y="15311"/>
                    <a:pt x="16217" y="13290"/>
                  </a:cubicBezTo>
                  <a:cubicBezTo>
                    <a:pt x="16217" y="11514"/>
                    <a:pt x="17087" y="10889"/>
                    <a:pt x="17376" y="10458"/>
                  </a:cubicBezTo>
                  <a:cubicBezTo>
                    <a:pt x="17376" y="10458"/>
                    <a:pt x="17968" y="9905"/>
                    <a:pt x="17572" y="8122"/>
                  </a:cubicBezTo>
                  <a:cubicBezTo>
                    <a:pt x="18232" y="7145"/>
                    <a:pt x="18387" y="5419"/>
                    <a:pt x="17669" y="3589"/>
                  </a:cubicBezTo>
                  <a:cubicBezTo>
                    <a:pt x="17218" y="2442"/>
                    <a:pt x="16666" y="1814"/>
                    <a:pt x="16059" y="1448"/>
                  </a:cubicBezTo>
                  <a:cubicBezTo>
                    <a:pt x="15612" y="1179"/>
                    <a:pt x="15107" y="1081"/>
                    <a:pt x="14614" y="1081"/>
                  </a:cubicBezTo>
                  <a:cubicBezTo>
                    <a:pt x="13880" y="1081"/>
                    <a:pt x="13182" y="1301"/>
                    <a:pt x="12753" y="1513"/>
                  </a:cubicBezTo>
                  <a:cubicBezTo>
                    <a:pt x="12878" y="1781"/>
                    <a:pt x="12997" y="2064"/>
                    <a:pt x="13115" y="2365"/>
                  </a:cubicBezTo>
                  <a:cubicBezTo>
                    <a:pt x="13131" y="2408"/>
                    <a:pt x="13143" y="2453"/>
                    <a:pt x="13159" y="2496"/>
                  </a:cubicBezTo>
                  <a:cubicBezTo>
                    <a:pt x="13436" y="2360"/>
                    <a:pt x="13994" y="2159"/>
                    <a:pt x="14614" y="2159"/>
                  </a:cubicBezTo>
                  <a:cubicBezTo>
                    <a:pt x="15001" y="2159"/>
                    <a:pt x="15328" y="2239"/>
                    <a:pt x="15588" y="2396"/>
                  </a:cubicBezTo>
                  <a:cubicBezTo>
                    <a:pt x="15893" y="2579"/>
                    <a:pt x="16347" y="2947"/>
                    <a:pt x="16767" y="4018"/>
                  </a:cubicBezTo>
                  <a:cubicBezTo>
                    <a:pt x="17366" y="5540"/>
                    <a:pt x="17207" y="6853"/>
                    <a:pt x="16784" y="7478"/>
                  </a:cubicBezTo>
                  <a:cubicBezTo>
                    <a:pt x="16610" y="7736"/>
                    <a:pt x="16549" y="8066"/>
                    <a:pt x="16618" y="8379"/>
                  </a:cubicBezTo>
                  <a:cubicBezTo>
                    <a:pt x="16817" y="9273"/>
                    <a:pt x="16689" y="9648"/>
                    <a:pt x="16656" y="9723"/>
                  </a:cubicBezTo>
                  <a:cubicBezTo>
                    <a:pt x="16631" y="9753"/>
                    <a:pt x="16607" y="9785"/>
                    <a:pt x="16584" y="9819"/>
                  </a:cubicBezTo>
                  <a:cubicBezTo>
                    <a:pt x="16565" y="9848"/>
                    <a:pt x="16497" y="9929"/>
                    <a:pt x="16447" y="9988"/>
                  </a:cubicBezTo>
                  <a:cubicBezTo>
                    <a:pt x="16023" y="10487"/>
                    <a:pt x="15236" y="11418"/>
                    <a:pt x="15236" y="13290"/>
                  </a:cubicBezTo>
                  <a:cubicBezTo>
                    <a:pt x="15236" y="15520"/>
                    <a:pt x="16851" y="16555"/>
                    <a:pt x="17757" y="16810"/>
                  </a:cubicBezTo>
                  <a:cubicBezTo>
                    <a:pt x="19050" y="17306"/>
                    <a:pt x="20311" y="17925"/>
                    <a:pt x="20570" y="19439"/>
                  </a:cubicBezTo>
                  <a:lnTo>
                    <a:pt x="17464" y="19439"/>
                  </a:lnTo>
                  <a:cubicBezTo>
                    <a:pt x="17553" y="19773"/>
                    <a:pt x="17615" y="20131"/>
                    <a:pt x="17645" y="20519"/>
                  </a:cubicBezTo>
                  <a:lnTo>
                    <a:pt x="21152" y="20519"/>
                  </a:lnTo>
                  <a:cubicBezTo>
                    <a:pt x="21600" y="20519"/>
                    <a:pt x="21600" y="20034"/>
                    <a:pt x="21600" y="20034"/>
                  </a:cubicBezTo>
                  <a:cubicBezTo>
                    <a:pt x="21600" y="17119"/>
                    <a:pt x="19191" y="16215"/>
                    <a:pt x="18035" y="15773"/>
                  </a:cubicBez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28;p14">
              <a:extLst>
                <a:ext uri="{FF2B5EF4-FFF2-40B4-BE49-F238E27FC236}">
                  <a16:creationId xmlns:a16="http://schemas.microsoft.com/office/drawing/2014/main" id="{5631C3E5-1EF0-8BFE-9022-4111427E853B}"/>
                </a:ext>
              </a:extLst>
            </p:cNvPr>
            <p:cNvSpPr/>
            <p:nvPr/>
          </p:nvSpPr>
          <p:spPr>
            <a:xfrm>
              <a:off x="7015334" y="2265636"/>
              <a:ext cx="534870" cy="5348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58" y="17505"/>
                  </a:moveTo>
                  <a:cubicBezTo>
                    <a:pt x="17372" y="16945"/>
                    <a:pt x="16242" y="15946"/>
                    <a:pt x="15117" y="15414"/>
                  </a:cubicBezTo>
                  <a:cubicBezTo>
                    <a:pt x="14189" y="14976"/>
                    <a:pt x="13657" y="14532"/>
                    <a:pt x="13491" y="14057"/>
                  </a:cubicBezTo>
                  <a:cubicBezTo>
                    <a:pt x="13377" y="13728"/>
                    <a:pt x="13428" y="13351"/>
                    <a:pt x="13649" y="12905"/>
                  </a:cubicBezTo>
                  <a:cubicBezTo>
                    <a:pt x="13815" y="12567"/>
                    <a:pt x="13972" y="12287"/>
                    <a:pt x="14117" y="12028"/>
                  </a:cubicBezTo>
                  <a:cubicBezTo>
                    <a:pt x="14730" y="10935"/>
                    <a:pt x="15203" y="10145"/>
                    <a:pt x="15203" y="7348"/>
                  </a:cubicBezTo>
                  <a:cubicBezTo>
                    <a:pt x="15203" y="3163"/>
                    <a:pt x="12787" y="2951"/>
                    <a:pt x="12309" y="2951"/>
                  </a:cubicBezTo>
                  <a:cubicBezTo>
                    <a:pt x="11917" y="2951"/>
                    <a:pt x="11672" y="3038"/>
                    <a:pt x="11435" y="3122"/>
                  </a:cubicBezTo>
                  <a:cubicBezTo>
                    <a:pt x="11175" y="3214"/>
                    <a:pt x="10907" y="3309"/>
                    <a:pt x="10296" y="3319"/>
                  </a:cubicBezTo>
                  <a:cubicBezTo>
                    <a:pt x="9190" y="3338"/>
                    <a:pt x="6873" y="3376"/>
                    <a:pt x="6873" y="7226"/>
                  </a:cubicBezTo>
                  <a:cubicBezTo>
                    <a:pt x="6873" y="9920"/>
                    <a:pt x="7574" y="11157"/>
                    <a:pt x="8125" y="12150"/>
                  </a:cubicBezTo>
                  <a:cubicBezTo>
                    <a:pt x="8266" y="12405"/>
                    <a:pt x="8399" y="12646"/>
                    <a:pt x="8505" y="12885"/>
                  </a:cubicBezTo>
                  <a:cubicBezTo>
                    <a:pt x="8973" y="13949"/>
                    <a:pt x="8631" y="14693"/>
                    <a:pt x="7426" y="15224"/>
                  </a:cubicBezTo>
                  <a:cubicBezTo>
                    <a:pt x="5905" y="15897"/>
                    <a:pt x="5188" y="16247"/>
                    <a:pt x="3693" y="17562"/>
                  </a:cubicBezTo>
                  <a:cubicBezTo>
                    <a:pt x="2017" y="15801"/>
                    <a:pt x="982" y="134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3395"/>
                    <a:pt x="19603" y="15749"/>
                    <a:pt x="17958" y="17505"/>
                  </a:cubicBezTo>
                  <a:moveTo>
                    <a:pt x="10800" y="20618"/>
                  </a:moveTo>
                  <a:cubicBezTo>
                    <a:pt x="8356" y="20618"/>
                    <a:pt x="6125" y="19720"/>
                    <a:pt x="4407" y="18242"/>
                  </a:cubicBezTo>
                  <a:cubicBezTo>
                    <a:pt x="5730" y="17085"/>
                    <a:pt x="6362" y="16768"/>
                    <a:pt x="7823" y="16122"/>
                  </a:cubicBezTo>
                  <a:cubicBezTo>
                    <a:pt x="9515" y="15375"/>
                    <a:pt x="10091" y="14051"/>
                    <a:pt x="9403" y="12489"/>
                  </a:cubicBezTo>
                  <a:cubicBezTo>
                    <a:pt x="9279" y="12208"/>
                    <a:pt x="9136" y="11949"/>
                    <a:pt x="8984" y="11674"/>
                  </a:cubicBezTo>
                  <a:cubicBezTo>
                    <a:pt x="8461" y="10733"/>
                    <a:pt x="7855" y="9666"/>
                    <a:pt x="7855" y="7226"/>
                  </a:cubicBezTo>
                  <a:cubicBezTo>
                    <a:pt x="7855" y="4341"/>
                    <a:pt x="9224" y="4318"/>
                    <a:pt x="10312" y="4300"/>
                  </a:cubicBezTo>
                  <a:cubicBezTo>
                    <a:pt x="11084" y="4288"/>
                    <a:pt x="11461" y="4155"/>
                    <a:pt x="11763" y="4047"/>
                  </a:cubicBezTo>
                  <a:cubicBezTo>
                    <a:pt x="11964" y="3975"/>
                    <a:pt x="12086" y="3933"/>
                    <a:pt x="12309" y="3933"/>
                  </a:cubicBezTo>
                  <a:cubicBezTo>
                    <a:pt x="13218" y="3933"/>
                    <a:pt x="14221" y="4830"/>
                    <a:pt x="14221" y="7348"/>
                  </a:cubicBezTo>
                  <a:cubicBezTo>
                    <a:pt x="14221" y="9889"/>
                    <a:pt x="13840" y="10513"/>
                    <a:pt x="13261" y="11549"/>
                  </a:cubicBezTo>
                  <a:cubicBezTo>
                    <a:pt x="13108" y="11820"/>
                    <a:pt x="12943" y="12115"/>
                    <a:pt x="12768" y="12470"/>
                  </a:cubicBezTo>
                  <a:cubicBezTo>
                    <a:pt x="12430" y="13156"/>
                    <a:pt x="12362" y="13798"/>
                    <a:pt x="12565" y="14380"/>
                  </a:cubicBezTo>
                  <a:cubicBezTo>
                    <a:pt x="12825" y="15126"/>
                    <a:pt x="13502" y="15737"/>
                    <a:pt x="14696" y="16302"/>
                  </a:cubicBezTo>
                  <a:cubicBezTo>
                    <a:pt x="15675" y="16764"/>
                    <a:pt x="16700" y="17667"/>
                    <a:pt x="17251" y="18190"/>
                  </a:cubicBezTo>
                  <a:cubicBezTo>
                    <a:pt x="15525" y="19698"/>
                    <a:pt x="1327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D62B5B-AF58-4AE8-0457-D3C3A52F4AC4}"/>
              </a:ext>
            </a:extLst>
          </p:cNvPr>
          <p:cNvSpPr/>
          <p:nvPr/>
        </p:nvSpPr>
        <p:spPr>
          <a:xfrm>
            <a:off x="8061" y="-68655"/>
            <a:ext cx="12238539" cy="7030277"/>
          </a:xfrm>
          <a:custGeom>
            <a:avLst/>
            <a:gdLst>
              <a:gd name="connsiteX0" fmla="*/ 613007 w 12238539"/>
              <a:gd name="connsiteY0" fmla="*/ 0 h 7030277"/>
              <a:gd name="connsiteX1" fmla="*/ 633164 w 12238539"/>
              <a:gd name="connsiteY1" fmla="*/ 0 h 7030277"/>
              <a:gd name="connsiteX2" fmla="*/ 633164 w 12238539"/>
              <a:gd name="connsiteY2" fmla="*/ 5000189 h 7030277"/>
              <a:gd name="connsiteX3" fmla="*/ 953204 w 12238539"/>
              <a:gd name="connsiteY3" fmla="*/ 5320229 h 7030277"/>
              <a:gd name="connsiteX4" fmla="*/ 1273244 w 12238539"/>
              <a:gd name="connsiteY4" fmla="*/ 5000189 h 7030277"/>
              <a:gd name="connsiteX5" fmla="*/ 1273244 w 12238539"/>
              <a:gd name="connsiteY5" fmla="*/ 0 h 7030277"/>
              <a:gd name="connsiteX6" fmla="*/ 1287591 w 12238539"/>
              <a:gd name="connsiteY6" fmla="*/ 0 h 7030277"/>
              <a:gd name="connsiteX7" fmla="*/ 1287591 w 12238539"/>
              <a:gd name="connsiteY7" fmla="*/ 3823041 h 7030277"/>
              <a:gd name="connsiteX8" fmla="*/ 1607631 w 12238539"/>
              <a:gd name="connsiteY8" fmla="*/ 4143081 h 7030277"/>
              <a:gd name="connsiteX9" fmla="*/ 1927671 w 12238539"/>
              <a:gd name="connsiteY9" fmla="*/ 3823041 h 7030277"/>
              <a:gd name="connsiteX10" fmla="*/ 1927671 w 12238539"/>
              <a:gd name="connsiteY10" fmla="*/ 0 h 7030277"/>
              <a:gd name="connsiteX11" fmla="*/ 1974332 w 12238539"/>
              <a:gd name="connsiteY11" fmla="*/ 0 h 7030277"/>
              <a:gd name="connsiteX12" fmla="*/ 1974332 w 12238539"/>
              <a:gd name="connsiteY12" fmla="*/ 4913959 h 7030277"/>
              <a:gd name="connsiteX13" fmla="*/ 2294372 w 12238539"/>
              <a:gd name="connsiteY13" fmla="*/ 5233999 h 7030277"/>
              <a:gd name="connsiteX14" fmla="*/ 2614412 w 12238539"/>
              <a:gd name="connsiteY14" fmla="*/ 4913959 h 7030277"/>
              <a:gd name="connsiteX15" fmla="*/ 2614412 w 12238539"/>
              <a:gd name="connsiteY15" fmla="*/ 0 h 7030277"/>
              <a:gd name="connsiteX16" fmla="*/ 2650717 w 12238539"/>
              <a:gd name="connsiteY16" fmla="*/ 0 h 7030277"/>
              <a:gd name="connsiteX17" fmla="*/ 2650717 w 12238539"/>
              <a:gd name="connsiteY17" fmla="*/ 3649018 h 7030277"/>
              <a:gd name="connsiteX18" fmla="*/ 2970757 w 12238539"/>
              <a:gd name="connsiteY18" fmla="*/ 3969058 h 7030277"/>
              <a:gd name="connsiteX19" fmla="*/ 3290797 w 12238539"/>
              <a:gd name="connsiteY19" fmla="*/ 3649018 h 7030277"/>
              <a:gd name="connsiteX20" fmla="*/ 3290797 w 12238539"/>
              <a:gd name="connsiteY20" fmla="*/ 0 h 7030277"/>
              <a:gd name="connsiteX21" fmla="*/ 3304039 w 12238539"/>
              <a:gd name="connsiteY21" fmla="*/ 0 h 7030277"/>
              <a:gd name="connsiteX22" fmla="*/ 3304039 w 12238539"/>
              <a:gd name="connsiteY22" fmla="*/ 3560995 h 7030277"/>
              <a:gd name="connsiteX23" fmla="*/ 3624079 w 12238539"/>
              <a:gd name="connsiteY23" fmla="*/ 3881035 h 7030277"/>
              <a:gd name="connsiteX24" fmla="*/ 3944119 w 12238539"/>
              <a:gd name="connsiteY24" fmla="*/ 3560995 h 7030277"/>
              <a:gd name="connsiteX25" fmla="*/ 3944119 w 12238539"/>
              <a:gd name="connsiteY25" fmla="*/ 0 h 7030277"/>
              <a:gd name="connsiteX26" fmla="*/ 3971190 w 12238539"/>
              <a:gd name="connsiteY26" fmla="*/ 0 h 7030277"/>
              <a:gd name="connsiteX27" fmla="*/ 3971190 w 12238539"/>
              <a:gd name="connsiteY27" fmla="*/ 4649089 h 7030277"/>
              <a:gd name="connsiteX28" fmla="*/ 4291230 w 12238539"/>
              <a:gd name="connsiteY28" fmla="*/ 4969129 h 7030277"/>
              <a:gd name="connsiteX29" fmla="*/ 4611271 w 12238539"/>
              <a:gd name="connsiteY29" fmla="*/ 4649089 h 7030277"/>
              <a:gd name="connsiteX30" fmla="*/ 4611271 w 12238539"/>
              <a:gd name="connsiteY30" fmla="*/ 0 h 7030277"/>
              <a:gd name="connsiteX31" fmla="*/ 4648290 w 12238539"/>
              <a:gd name="connsiteY31" fmla="*/ 0 h 7030277"/>
              <a:gd name="connsiteX32" fmla="*/ 4648290 w 12238539"/>
              <a:gd name="connsiteY32" fmla="*/ 4651821 h 7030277"/>
              <a:gd name="connsiteX33" fmla="*/ 4968330 w 12238539"/>
              <a:gd name="connsiteY33" fmla="*/ 4971861 h 7030277"/>
              <a:gd name="connsiteX34" fmla="*/ 5288370 w 12238539"/>
              <a:gd name="connsiteY34" fmla="*/ 4651821 h 7030277"/>
              <a:gd name="connsiteX35" fmla="*/ 5288370 w 12238539"/>
              <a:gd name="connsiteY35" fmla="*/ 0 h 7030277"/>
              <a:gd name="connsiteX36" fmla="*/ 12238539 w 12238539"/>
              <a:gd name="connsiteY36" fmla="*/ 0 h 7030277"/>
              <a:gd name="connsiteX37" fmla="*/ 12238539 w 12238539"/>
              <a:gd name="connsiteY37" fmla="*/ 7030277 h 7030277"/>
              <a:gd name="connsiteX38" fmla="*/ 0 w 12238539"/>
              <a:gd name="connsiteY38" fmla="*/ 7030277 h 7030277"/>
              <a:gd name="connsiteX39" fmla="*/ 0 w 12238539"/>
              <a:gd name="connsiteY39" fmla="*/ 3951156 h 7030277"/>
              <a:gd name="connsiteX40" fmla="*/ 27585 w 12238539"/>
              <a:gd name="connsiteY40" fmla="*/ 4001979 h 7030277"/>
              <a:gd name="connsiteX41" fmla="*/ 292968 w 12238539"/>
              <a:gd name="connsiteY41" fmla="*/ 4143082 h 7030277"/>
              <a:gd name="connsiteX42" fmla="*/ 613007 w 12238539"/>
              <a:gd name="connsiteY42" fmla="*/ 3823042 h 703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238539" h="7030277">
                <a:moveTo>
                  <a:pt x="613007" y="0"/>
                </a:moveTo>
                <a:lnTo>
                  <a:pt x="633164" y="0"/>
                </a:lnTo>
                <a:lnTo>
                  <a:pt x="633164" y="5000189"/>
                </a:lnTo>
                <a:cubicBezTo>
                  <a:pt x="633164" y="5176942"/>
                  <a:pt x="776451" y="5320229"/>
                  <a:pt x="953204" y="5320229"/>
                </a:cubicBezTo>
                <a:cubicBezTo>
                  <a:pt x="1129957" y="5320229"/>
                  <a:pt x="1273244" y="5176942"/>
                  <a:pt x="1273244" y="5000189"/>
                </a:cubicBezTo>
                <a:lnTo>
                  <a:pt x="1273244" y="0"/>
                </a:lnTo>
                <a:lnTo>
                  <a:pt x="1287591" y="0"/>
                </a:lnTo>
                <a:lnTo>
                  <a:pt x="1287591" y="3823041"/>
                </a:lnTo>
                <a:cubicBezTo>
                  <a:pt x="1287591" y="3999794"/>
                  <a:pt x="1430878" y="4143081"/>
                  <a:pt x="1607631" y="4143081"/>
                </a:cubicBezTo>
                <a:cubicBezTo>
                  <a:pt x="1784384" y="4143081"/>
                  <a:pt x="1927671" y="3999794"/>
                  <a:pt x="1927671" y="3823041"/>
                </a:cubicBezTo>
                <a:lnTo>
                  <a:pt x="1927671" y="0"/>
                </a:lnTo>
                <a:lnTo>
                  <a:pt x="1974332" y="0"/>
                </a:lnTo>
                <a:lnTo>
                  <a:pt x="1974332" y="4913959"/>
                </a:lnTo>
                <a:cubicBezTo>
                  <a:pt x="1974332" y="5090712"/>
                  <a:pt x="2117619" y="5233999"/>
                  <a:pt x="2294372" y="5233999"/>
                </a:cubicBezTo>
                <a:cubicBezTo>
                  <a:pt x="2471125" y="5233999"/>
                  <a:pt x="2614412" y="5090712"/>
                  <a:pt x="2614412" y="4913959"/>
                </a:cubicBezTo>
                <a:lnTo>
                  <a:pt x="2614412" y="0"/>
                </a:lnTo>
                <a:lnTo>
                  <a:pt x="2650717" y="0"/>
                </a:lnTo>
                <a:lnTo>
                  <a:pt x="2650717" y="3649018"/>
                </a:lnTo>
                <a:cubicBezTo>
                  <a:pt x="2650717" y="3825771"/>
                  <a:pt x="2794004" y="3969058"/>
                  <a:pt x="2970757" y="3969058"/>
                </a:cubicBezTo>
                <a:cubicBezTo>
                  <a:pt x="3147510" y="3969058"/>
                  <a:pt x="3290797" y="3825771"/>
                  <a:pt x="3290797" y="3649018"/>
                </a:cubicBezTo>
                <a:lnTo>
                  <a:pt x="3290797" y="0"/>
                </a:lnTo>
                <a:lnTo>
                  <a:pt x="3304039" y="0"/>
                </a:lnTo>
                <a:lnTo>
                  <a:pt x="3304039" y="3560995"/>
                </a:lnTo>
                <a:cubicBezTo>
                  <a:pt x="3304039" y="3737748"/>
                  <a:pt x="3447326" y="3881035"/>
                  <a:pt x="3624079" y="3881035"/>
                </a:cubicBezTo>
                <a:cubicBezTo>
                  <a:pt x="3800832" y="3881035"/>
                  <a:pt x="3944119" y="3737748"/>
                  <a:pt x="3944119" y="3560995"/>
                </a:cubicBezTo>
                <a:lnTo>
                  <a:pt x="3944119" y="0"/>
                </a:lnTo>
                <a:lnTo>
                  <a:pt x="3971190" y="0"/>
                </a:lnTo>
                <a:lnTo>
                  <a:pt x="3971190" y="4649089"/>
                </a:lnTo>
                <a:cubicBezTo>
                  <a:pt x="3971190" y="4825842"/>
                  <a:pt x="4114478" y="4969129"/>
                  <a:pt x="4291230" y="4969129"/>
                </a:cubicBezTo>
                <a:cubicBezTo>
                  <a:pt x="4467984" y="4969129"/>
                  <a:pt x="4611271" y="4825842"/>
                  <a:pt x="4611271" y="4649089"/>
                </a:cubicBezTo>
                <a:lnTo>
                  <a:pt x="4611271" y="0"/>
                </a:lnTo>
                <a:lnTo>
                  <a:pt x="4648290" y="0"/>
                </a:lnTo>
                <a:lnTo>
                  <a:pt x="4648290" y="4651821"/>
                </a:lnTo>
                <a:cubicBezTo>
                  <a:pt x="4648290" y="4828574"/>
                  <a:pt x="4791577" y="4971861"/>
                  <a:pt x="4968330" y="4971861"/>
                </a:cubicBezTo>
                <a:cubicBezTo>
                  <a:pt x="5145083" y="4971861"/>
                  <a:pt x="5288370" y="4828574"/>
                  <a:pt x="5288370" y="4651821"/>
                </a:cubicBezTo>
                <a:lnTo>
                  <a:pt x="5288370" y="0"/>
                </a:lnTo>
                <a:lnTo>
                  <a:pt x="12238539" y="0"/>
                </a:lnTo>
                <a:lnTo>
                  <a:pt x="12238539" y="7030277"/>
                </a:lnTo>
                <a:lnTo>
                  <a:pt x="0" y="7030277"/>
                </a:lnTo>
                <a:lnTo>
                  <a:pt x="0" y="3951156"/>
                </a:lnTo>
                <a:lnTo>
                  <a:pt x="27585" y="4001979"/>
                </a:lnTo>
                <a:cubicBezTo>
                  <a:pt x="85099" y="4087111"/>
                  <a:pt x="182497" y="4143082"/>
                  <a:pt x="292968" y="4143082"/>
                </a:cubicBezTo>
                <a:cubicBezTo>
                  <a:pt x="469720" y="4143082"/>
                  <a:pt x="613007" y="3999795"/>
                  <a:pt x="613007" y="3823042"/>
                </a:cubicBezTo>
                <a:close/>
              </a:path>
            </a:pathLst>
          </a:custGeom>
          <a:solidFill>
            <a:srgbClr val="0401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Google Shape;130;p14">
            <a:extLst>
              <a:ext uri="{FF2B5EF4-FFF2-40B4-BE49-F238E27FC236}">
                <a16:creationId xmlns:a16="http://schemas.microsoft.com/office/drawing/2014/main" id="{488FDA09-B4F0-F26E-7C86-EC2459431EB4}"/>
              </a:ext>
            </a:extLst>
          </p:cNvPr>
          <p:cNvSpPr txBox="1"/>
          <p:nvPr/>
        </p:nvSpPr>
        <p:spPr>
          <a:xfrm>
            <a:off x="7347955" y="5671930"/>
            <a:ext cx="4738028" cy="1075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Ingrid Nyakerario </a:t>
            </a:r>
            <a:endParaRPr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Data Scientist &amp; Business Strategist</a:t>
            </a:r>
            <a:endParaRPr dirty="0">
              <a:solidFill>
                <a:schemeClr val="bg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E1A089C3-D2AB-2E6D-DA14-5B2BDEBC4BC0}"/>
              </a:ext>
            </a:extLst>
          </p:cNvPr>
          <p:cNvSpPr/>
          <p:nvPr/>
        </p:nvSpPr>
        <p:spPr>
          <a:xfrm>
            <a:off x="7347954" y="480260"/>
            <a:ext cx="4233672" cy="4233672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Personalizing Marketing Through Customer Segmentation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Leveraging Data-Driven Insights for Targeted Strategies</a:t>
            </a:r>
          </a:p>
          <a:p>
            <a:pPr algn="ctr"/>
            <a:endParaRPr lang="en-US" sz="1100" dirty="0">
              <a:solidFill>
                <a:schemeClr val="bg1"/>
              </a:solidFill>
            </a:endParaRPr>
          </a:p>
          <a:p>
            <a:pPr algn="ctr"/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25 -2.96296E-6 " pathEditMode="relative" rAng="0" ptsTypes="AA">
                                      <p:cBhvr>
                                        <p:cTn id="6" dur="4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5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30">
            <a:alpha val="96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AE5A64-B506-CB83-DC32-91AB17B2C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3392FF-2861-9E27-A62A-1723A66F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84" t="30424" r="41983" b="43647"/>
          <a:stretch/>
        </p:blipFill>
        <p:spPr>
          <a:xfrm rot="7076808">
            <a:off x="-390444" y="4160287"/>
            <a:ext cx="888135" cy="1778236"/>
          </a:xfrm>
          <a:custGeom>
            <a:avLst/>
            <a:gdLst>
              <a:gd name="connsiteX0" fmla="*/ 740836 w 888135"/>
              <a:gd name="connsiteY0" fmla="*/ 0 h 1778236"/>
              <a:gd name="connsiteX1" fmla="*/ 703455 w 888135"/>
              <a:gd name="connsiteY1" fmla="*/ 1658373 h 1778236"/>
              <a:gd name="connsiteX2" fmla="*/ 642460 w 888135"/>
              <a:gd name="connsiteY2" fmla="*/ 1778236 h 1778236"/>
              <a:gd name="connsiteX3" fmla="*/ 413792 w 888135"/>
              <a:gd name="connsiteY3" fmla="*/ 1778236 h 1778236"/>
              <a:gd name="connsiteX4" fmla="*/ 0 w 888135"/>
              <a:gd name="connsiteY4" fmla="*/ 1543310 h 1778236"/>
              <a:gd name="connsiteX5" fmla="*/ 43059 w 888135"/>
              <a:gd name="connsiteY5" fmla="*/ 1469280 h 1778236"/>
              <a:gd name="connsiteX6" fmla="*/ 145902 w 888135"/>
              <a:gd name="connsiteY6" fmla="*/ 382549 h 1778236"/>
              <a:gd name="connsiteX7" fmla="*/ 100040 w 888135"/>
              <a:gd name="connsiteY7" fmla="*/ 255083 h 177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8135" h="1778236">
                <a:moveTo>
                  <a:pt x="740836" y="0"/>
                </a:moveTo>
                <a:cubicBezTo>
                  <a:pt x="950631" y="536155"/>
                  <a:pt x="934689" y="1132662"/>
                  <a:pt x="703455" y="1658373"/>
                </a:cubicBezTo>
                <a:lnTo>
                  <a:pt x="642460" y="1778236"/>
                </a:lnTo>
                <a:lnTo>
                  <a:pt x="413792" y="1778236"/>
                </a:lnTo>
                <a:lnTo>
                  <a:pt x="0" y="1543310"/>
                </a:lnTo>
                <a:lnTo>
                  <a:pt x="43059" y="1469280"/>
                </a:lnTo>
                <a:cubicBezTo>
                  <a:pt x="216050" y="1135762"/>
                  <a:pt x="255924" y="744718"/>
                  <a:pt x="145902" y="382549"/>
                </a:cubicBezTo>
                <a:lnTo>
                  <a:pt x="100040" y="25508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EB1D3-7CE7-8327-6C0B-E9989DD3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82" t="32426" r="79181" b="39952"/>
          <a:stretch/>
        </p:blipFill>
        <p:spPr>
          <a:xfrm rot="10137438">
            <a:off x="-1279880" y="2738368"/>
            <a:ext cx="816524" cy="1894313"/>
          </a:xfrm>
          <a:custGeom>
            <a:avLst/>
            <a:gdLst>
              <a:gd name="connsiteX0" fmla="*/ 672219 w 816524"/>
              <a:gd name="connsiteY0" fmla="*/ 0 h 1894313"/>
              <a:gd name="connsiteX1" fmla="*/ 520012 w 816524"/>
              <a:gd name="connsiteY1" fmla="*/ 1894313 h 1894313"/>
              <a:gd name="connsiteX2" fmla="*/ 0 w 816524"/>
              <a:gd name="connsiteY2" fmla="*/ 1586639 h 1894313"/>
              <a:gd name="connsiteX3" fmla="*/ 0 w 816524"/>
              <a:gd name="connsiteY3" fmla="*/ 1363673 h 1894313"/>
              <a:gd name="connsiteX4" fmla="*/ 27143 w 816524"/>
              <a:gd name="connsiteY4" fmla="*/ 1303968 h 1894313"/>
              <a:gd name="connsiteX5" fmla="*/ 126507 w 816524"/>
              <a:gd name="connsiteY5" fmla="*/ 876186 h 1894313"/>
              <a:gd name="connsiteX6" fmla="*/ 59154 w 816524"/>
              <a:gd name="connsiteY6" fmla="*/ 300375 h 1894313"/>
              <a:gd name="connsiteX7" fmla="*/ 39353 w 816524"/>
              <a:gd name="connsiteY7" fmla="*/ 248320 h 189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524" h="1894313">
                <a:moveTo>
                  <a:pt x="672219" y="0"/>
                </a:moveTo>
                <a:cubicBezTo>
                  <a:pt x="908492" y="621394"/>
                  <a:pt x="852470" y="1318617"/>
                  <a:pt x="520012" y="1894313"/>
                </a:cubicBezTo>
                <a:lnTo>
                  <a:pt x="0" y="1586639"/>
                </a:lnTo>
                <a:lnTo>
                  <a:pt x="0" y="1363673"/>
                </a:lnTo>
                <a:lnTo>
                  <a:pt x="27143" y="1303968"/>
                </a:lnTo>
                <a:cubicBezTo>
                  <a:pt x="80102" y="1170565"/>
                  <a:pt x="114394" y="1026959"/>
                  <a:pt x="126507" y="876186"/>
                </a:cubicBezTo>
                <a:cubicBezTo>
                  <a:pt x="142657" y="675154"/>
                  <a:pt x="117848" y="480409"/>
                  <a:pt x="59154" y="300375"/>
                </a:cubicBezTo>
                <a:lnTo>
                  <a:pt x="39353" y="248320"/>
                </a:lnTo>
                <a:close/>
              </a:path>
            </a:pathLst>
          </a:custGeom>
          <a:solidFill>
            <a:srgbClr val="0E213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FD58F-FEF9-AFD7-DAB1-0482334A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22" t="37935" r="22796" b="34619"/>
          <a:stretch/>
        </p:blipFill>
        <p:spPr>
          <a:xfrm rot="13291790">
            <a:off x="-729968" y="1261236"/>
            <a:ext cx="903409" cy="1882204"/>
          </a:xfrm>
          <a:custGeom>
            <a:avLst/>
            <a:gdLst>
              <a:gd name="connsiteX0" fmla="*/ 735511 w 903409"/>
              <a:gd name="connsiteY0" fmla="*/ 0 h 1882204"/>
              <a:gd name="connsiteX1" fmla="*/ 634526 w 903409"/>
              <a:gd name="connsiteY1" fmla="*/ 1882204 h 1882204"/>
              <a:gd name="connsiteX2" fmla="*/ 0 w 903409"/>
              <a:gd name="connsiteY2" fmla="*/ 1525680 h 1882204"/>
              <a:gd name="connsiteX3" fmla="*/ 0 w 903409"/>
              <a:gd name="connsiteY3" fmla="*/ 1468675 h 1882204"/>
              <a:gd name="connsiteX4" fmla="*/ 53667 w 903409"/>
              <a:gd name="connsiteY4" fmla="*/ 1363593 h 1882204"/>
              <a:gd name="connsiteX5" fmla="*/ 88659 w 903409"/>
              <a:gd name="connsiteY5" fmla="*/ 289003 h 1882204"/>
              <a:gd name="connsiteX6" fmla="*/ 78636 w 903409"/>
              <a:gd name="connsiteY6" fmla="*/ 264875 h 18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3409" h="1882204">
                <a:moveTo>
                  <a:pt x="735511" y="0"/>
                </a:moveTo>
                <a:cubicBezTo>
                  <a:pt x="990638" y="613913"/>
                  <a:pt x="953470" y="1306683"/>
                  <a:pt x="634526" y="1882204"/>
                </a:cubicBezTo>
                <a:lnTo>
                  <a:pt x="0" y="1525680"/>
                </a:lnTo>
                <a:lnTo>
                  <a:pt x="0" y="1468675"/>
                </a:lnTo>
                <a:lnTo>
                  <a:pt x="53667" y="1363593"/>
                </a:lnTo>
                <a:cubicBezTo>
                  <a:pt x="203862" y="1023133"/>
                  <a:pt x="213882" y="637001"/>
                  <a:pt x="88659" y="289003"/>
                </a:cubicBezTo>
                <a:lnTo>
                  <a:pt x="78636" y="26487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E9EC0-2652-1E54-3327-843A80B5F4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62" t="72912" r="44055" b="189"/>
          <a:stretch/>
        </p:blipFill>
        <p:spPr>
          <a:xfrm rot="15963992">
            <a:off x="723275" y="816976"/>
            <a:ext cx="1047440" cy="1844742"/>
          </a:xfrm>
          <a:custGeom>
            <a:avLst/>
            <a:gdLst>
              <a:gd name="connsiteX0" fmla="*/ 969407 w 1047440"/>
              <a:gd name="connsiteY0" fmla="*/ 0 h 1844742"/>
              <a:gd name="connsiteX1" fmla="*/ 627168 w 1047440"/>
              <a:gd name="connsiteY1" fmla="*/ 1844742 h 1844742"/>
              <a:gd name="connsiteX2" fmla="*/ 0 w 1047440"/>
              <a:gd name="connsiteY2" fmla="*/ 1394434 h 1844742"/>
              <a:gd name="connsiteX3" fmla="*/ 68374 w 1047440"/>
              <a:gd name="connsiteY3" fmla="*/ 1295485 h 1844742"/>
              <a:gd name="connsiteX4" fmla="*/ 282226 w 1047440"/>
              <a:gd name="connsiteY4" fmla="*/ 479588 h 1844742"/>
              <a:gd name="connsiteX5" fmla="*/ 268224 w 1047440"/>
              <a:gd name="connsiteY5" fmla="*/ 332718 h 1844742"/>
              <a:gd name="connsiteX6" fmla="*/ 241264 w 1047440"/>
              <a:gd name="connsiteY6" fmla="*/ 197917 h 184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440" h="1844742">
                <a:moveTo>
                  <a:pt x="969407" y="0"/>
                </a:moveTo>
                <a:cubicBezTo>
                  <a:pt x="1145713" y="633927"/>
                  <a:pt x="1019747" y="1312908"/>
                  <a:pt x="627168" y="1844742"/>
                </a:cubicBezTo>
                <a:lnTo>
                  <a:pt x="0" y="1394434"/>
                </a:lnTo>
                <a:lnTo>
                  <a:pt x="68374" y="1295485"/>
                </a:lnTo>
                <a:cubicBezTo>
                  <a:pt x="215623" y="1058794"/>
                  <a:pt x="295329" y="777758"/>
                  <a:pt x="282226" y="479588"/>
                </a:cubicBezTo>
                <a:cubicBezTo>
                  <a:pt x="280043" y="429892"/>
                  <a:pt x="275332" y="380898"/>
                  <a:pt x="268224" y="332718"/>
                </a:cubicBezTo>
                <a:lnTo>
                  <a:pt x="241264" y="197917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532FE3-50E9-FB59-D01F-85939C3C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56" t="34892" r="4942" b="37980"/>
          <a:stretch/>
        </p:blipFill>
        <p:spPr>
          <a:xfrm rot="19024009">
            <a:off x="2481890" y="901229"/>
            <a:ext cx="1339773" cy="2550013"/>
          </a:xfrm>
          <a:custGeom>
            <a:avLst/>
            <a:gdLst>
              <a:gd name="connsiteX0" fmla="*/ 907581 w 977457"/>
              <a:gd name="connsiteY0" fmla="*/ 0 h 1860411"/>
              <a:gd name="connsiteX1" fmla="*/ 543568 w 977457"/>
              <a:gd name="connsiteY1" fmla="*/ 1860411 h 1860411"/>
              <a:gd name="connsiteX2" fmla="*/ 0 w 977457"/>
              <a:gd name="connsiteY2" fmla="*/ 1458433 h 1860411"/>
              <a:gd name="connsiteX3" fmla="*/ 0 w 977457"/>
              <a:gd name="connsiteY3" fmla="*/ 1319575 h 1860411"/>
              <a:gd name="connsiteX4" fmla="*/ 2546 w 977457"/>
              <a:gd name="connsiteY4" fmla="*/ 1315748 h 1860411"/>
              <a:gd name="connsiteX5" fmla="*/ 168270 w 977457"/>
              <a:gd name="connsiteY5" fmla="*/ 222183 h 1860411"/>
              <a:gd name="connsiteX6" fmla="*/ 162938 w 977457"/>
              <a:gd name="connsiteY6" fmla="*/ 204017 h 186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7457" h="1860411">
                <a:moveTo>
                  <a:pt x="907581" y="0"/>
                </a:moveTo>
                <a:cubicBezTo>
                  <a:pt x="1073838" y="639785"/>
                  <a:pt x="939859" y="1324535"/>
                  <a:pt x="543568" y="1860411"/>
                </a:cubicBezTo>
                <a:lnTo>
                  <a:pt x="0" y="1458433"/>
                </a:lnTo>
                <a:lnTo>
                  <a:pt x="0" y="1319575"/>
                </a:lnTo>
                <a:lnTo>
                  <a:pt x="2546" y="1315748"/>
                </a:lnTo>
                <a:cubicBezTo>
                  <a:pt x="204476" y="976498"/>
                  <a:pt x="255569" y="582932"/>
                  <a:pt x="168270" y="222183"/>
                </a:cubicBezTo>
                <a:lnTo>
                  <a:pt x="162938" y="20401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7D84E-6960-DE23-4626-F1E11149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30" t="45103" r="49200" b="27335"/>
          <a:stretch/>
        </p:blipFill>
        <p:spPr>
          <a:xfrm rot="874869">
            <a:off x="2221065" y="3165208"/>
            <a:ext cx="912412" cy="1890147"/>
          </a:xfrm>
          <a:custGeom>
            <a:avLst/>
            <a:gdLst>
              <a:gd name="connsiteX0" fmla="*/ 764674 w 912412"/>
              <a:gd name="connsiteY0" fmla="*/ 0 h 1890147"/>
              <a:gd name="connsiteX1" fmla="*/ 619828 w 912412"/>
              <a:gd name="connsiteY1" fmla="*/ 1890147 h 1890147"/>
              <a:gd name="connsiteX2" fmla="*/ 0 w 912412"/>
              <a:gd name="connsiteY2" fmla="*/ 1521025 h 1890147"/>
              <a:gd name="connsiteX3" fmla="*/ 51896 w 912412"/>
              <a:gd name="connsiteY3" fmla="*/ 1416101 h 1890147"/>
              <a:gd name="connsiteX4" fmla="*/ 75201 w 912412"/>
              <a:gd name="connsiteY4" fmla="*/ 300564 h 1890147"/>
              <a:gd name="connsiteX5" fmla="*/ 61778 w 912412"/>
              <a:gd name="connsiteY5" fmla="*/ 270249 h 189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2412" h="1890147">
                <a:moveTo>
                  <a:pt x="764674" y="0"/>
                </a:moveTo>
                <a:cubicBezTo>
                  <a:pt x="1003857" y="622095"/>
                  <a:pt x="950544" y="1317789"/>
                  <a:pt x="619828" y="1890147"/>
                </a:cubicBezTo>
                <a:lnTo>
                  <a:pt x="0" y="1521025"/>
                </a:lnTo>
                <a:lnTo>
                  <a:pt x="51896" y="1416101"/>
                </a:lnTo>
                <a:cubicBezTo>
                  <a:pt x="200449" y="1075788"/>
                  <a:pt x="219954" y="677055"/>
                  <a:pt x="75201" y="300564"/>
                </a:cubicBezTo>
                <a:lnTo>
                  <a:pt x="61778" y="270249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4ABDD0-7C3E-9CBC-6387-173F2AF8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312" r="90021" b="2291"/>
          <a:stretch/>
        </p:blipFill>
        <p:spPr>
          <a:xfrm rot="5013027">
            <a:off x="1125154" y="4268171"/>
            <a:ext cx="1026561" cy="1810293"/>
          </a:xfrm>
          <a:custGeom>
            <a:avLst/>
            <a:gdLst>
              <a:gd name="connsiteX0" fmla="*/ 526311 w 1026561"/>
              <a:gd name="connsiteY0" fmla="*/ 0 h 1810293"/>
              <a:gd name="connsiteX1" fmla="*/ 561417 w 1026561"/>
              <a:gd name="connsiteY1" fmla="*/ 0 h 1810293"/>
              <a:gd name="connsiteX2" fmla="*/ 692302 w 1026561"/>
              <a:gd name="connsiteY2" fmla="*/ 182203 h 1810293"/>
              <a:gd name="connsiteX3" fmla="*/ 971633 w 1026561"/>
              <a:gd name="connsiteY3" fmla="*/ 1810293 h 1810293"/>
              <a:gd name="connsiteX4" fmla="*/ 298781 w 1026561"/>
              <a:gd name="connsiteY4" fmla="*/ 1658781 h 1810293"/>
              <a:gd name="connsiteX5" fmla="*/ 300610 w 1026561"/>
              <a:gd name="connsiteY5" fmla="*/ 1651762 h 1810293"/>
              <a:gd name="connsiteX6" fmla="*/ 330286 w 1026561"/>
              <a:gd name="connsiteY6" fmla="*/ 1361333 h 1810293"/>
              <a:gd name="connsiteX7" fmla="*/ 70894 w 1026561"/>
              <a:gd name="connsiteY7" fmla="*/ 541297 h 1810293"/>
              <a:gd name="connsiteX8" fmla="*/ 0 w 1026561"/>
              <a:gd name="connsiteY8" fmla="*/ 448925 h 1810293"/>
              <a:gd name="connsiteX9" fmla="*/ 0 w 1026561"/>
              <a:gd name="connsiteY9" fmla="*/ 414084 h 181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6561" h="1810293">
                <a:moveTo>
                  <a:pt x="526311" y="0"/>
                </a:moveTo>
                <a:lnTo>
                  <a:pt x="561417" y="0"/>
                </a:lnTo>
                <a:lnTo>
                  <a:pt x="692302" y="182203"/>
                </a:lnTo>
                <a:cubicBezTo>
                  <a:pt x="998453" y="664144"/>
                  <a:pt x="1101401" y="1249370"/>
                  <a:pt x="971633" y="1810293"/>
                </a:cubicBezTo>
                <a:lnTo>
                  <a:pt x="298781" y="1658781"/>
                </a:lnTo>
                <a:lnTo>
                  <a:pt x="300610" y="1651762"/>
                </a:lnTo>
                <a:cubicBezTo>
                  <a:pt x="320068" y="1557951"/>
                  <a:pt x="330286" y="1460820"/>
                  <a:pt x="330286" y="1361333"/>
                </a:cubicBezTo>
                <a:cubicBezTo>
                  <a:pt x="330286" y="1056657"/>
                  <a:pt x="234449" y="774065"/>
                  <a:pt x="70894" y="541297"/>
                </a:cubicBezTo>
                <a:lnTo>
                  <a:pt x="0" y="448925"/>
                </a:lnTo>
                <a:lnTo>
                  <a:pt x="0" y="414084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42D389-3BFC-A551-CCAA-C3F974740F23}"/>
              </a:ext>
            </a:extLst>
          </p:cNvPr>
          <p:cNvSpPr txBox="1"/>
          <p:nvPr/>
        </p:nvSpPr>
        <p:spPr>
          <a:xfrm>
            <a:off x="0" y="3181300"/>
            <a:ext cx="1986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KYC:</a:t>
            </a:r>
          </a:p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Step by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F93D9-AEAE-2CA5-4A6E-739A2D272FCA}"/>
              </a:ext>
            </a:extLst>
          </p:cNvPr>
          <p:cNvSpPr txBox="1"/>
          <p:nvPr/>
        </p:nvSpPr>
        <p:spPr>
          <a:xfrm>
            <a:off x="5219347" y="110991"/>
            <a:ext cx="6891131" cy="158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1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Income vs Spending score</a:t>
            </a:r>
          </a:p>
          <a:p>
            <a:pPr>
              <a:lnSpc>
                <a:spcPct val="150000"/>
              </a:lnSpc>
              <a:buNone/>
            </a:pP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Regression line is almost flat</a:t>
            </a:r>
            <a:endParaRPr lang="en-US" sz="11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data revealed a weak relationship between income and spending score — higher income doesn’t necessarily mean higher spending.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D10C4-0AB8-5AA5-5361-45A13DE6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678" y="1804007"/>
            <a:ext cx="7394800" cy="501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08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30">
            <a:alpha val="96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C9A537-96E8-AF2A-EDAE-7480CA87F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E48174-1333-C3F2-710C-E6CC00901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84" t="30424" r="41983" b="43647"/>
          <a:stretch/>
        </p:blipFill>
        <p:spPr>
          <a:xfrm rot="9954856">
            <a:off x="-1716765" y="3199124"/>
            <a:ext cx="888135" cy="1778236"/>
          </a:xfrm>
          <a:custGeom>
            <a:avLst/>
            <a:gdLst>
              <a:gd name="connsiteX0" fmla="*/ 740836 w 888135"/>
              <a:gd name="connsiteY0" fmla="*/ 0 h 1778236"/>
              <a:gd name="connsiteX1" fmla="*/ 703455 w 888135"/>
              <a:gd name="connsiteY1" fmla="*/ 1658373 h 1778236"/>
              <a:gd name="connsiteX2" fmla="*/ 642460 w 888135"/>
              <a:gd name="connsiteY2" fmla="*/ 1778236 h 1778236"/>
              <a:gd name="connsiteX3" fmla="*/ 413792 w 888135"/>
              <a:gd name="connsiteY3" fmla="*/ 1778236 h 1778236"/>
              <a:gd name="connsiteX4" fmla="*/ 0 w 888135"/>
              <a:gd name="connsiteY4" fmla="*/ 1543310 h 1778236"/>
              <a:gd name="connsiteX5" fmla="*/ 43059 w 888135"/>
              <a:gd name="connsiteY5" fmla="*/ 1469280 h 1778236"/>
              <a:gd name="connsiteX6" fmla="*/ 145902 w 888135"/>
              <a:gd name="connsiteY6" fmla="*/ 382549 h 1778236"/>
              <a:gd name="connsiteX7" fmla="*/ 100040 w 888135"/>
              <a:gd name="connsiteY7" fmla="*/ 255083 h 177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8135" h="1778236">
                <a:moveTo>
                  <a:pt x="740836" y="0"/>
                </a:moveTo>
                <a:cubicBezTo>
                  <a:pt x="950631" y="536155"/>
                  <a:pt x="934689" y="1132662"/>
                  <a:pt x="703455" y="1658373"/>
                </a:cubicBezTo>
                <a:lnTo>
                  <a:pt x="642460" y="1778236"/>
                </a:lnTo>
                <a:lnTo>
                  <a:pt x="413792" y="1778236"/>
                </a:lnTo>
                <a:lnTo>
                  <a:pt x="0" y="1543310"/>
                </a:lnTo>
                <a:lnTo>
                  <a:pt x="43059" y="1469280"/>
                </a:lnTo>
                <a:cubicBezTo>
                  <a:pt x="216050" y="1135762"/>
                  <a:pt x="255924" y="744718"/>
                  <a:pt x="145902" y="382549"/>
                </a:cubicBezTo>
                <a:lnTo>
                  <a:pt x="100040" y="25508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BED17-ADDE-75DB-89D7-7DDC572108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82" t="32426" r="79181" b="39952"/>
          <a:stretch/>
        </p:blipFill>
        <p:spPr>
          <a:xfrm rot="13015486">
            <a:off x="-1287415" y="1540660"/>
            <a:ext cx="816524" cy="1894313"/>
          </a:xfrm>
          <a:custGeom>
            <a:avLst/>
            <a:gdLst>
              <a:gd name="connsiteX0" fmla="*/ 672219 w 816524"/>
              <a:gd name="connsiteY0" fmla="*/ 0 h 1894313"/>
              <a:gd name="connsiteX1" fmla="*/ 520012 w 816524"/>
              <a:gd name="connsiteY1" fmla="*/ 1894313 h 1894313"/>
              <a:gd name="connsiteX2" fmla="*/ 0 w 816524"/>
              <a:gd name="connsiteY2" fmla="*/ 1586639 h 1894313"/>
              <a:gd name="connsiteX3" fmla="*/ 0 w 816524"/>
              <a:gd name="connsiteY3" fmla="*/ 1363673 h 1894313"/>
              <a:gd name="connsiteX4" fmla="*/ 27143 w 816524"/>
              <a:gd name="connsiteY4" fmla="*/ 1303968 h 1894313"/>
              <a:gd name="connsiteX5" fmla="*/ 126507 w 816524"/>
              <a:gd name="connsiteY5" fmla="*/ 876186 h 1894313"/>
              <a:gd name="connsiteX6" fmla="*/ 59154 w 816524"/>
              <a:gd name="connsiteY6" fmla="*/ 300375 h 1894313"/>
              <a:gd name="connsiteX7" fmla="*/ 39353 w 816524"/>
              <a:gd name="connsiteY7" fmla="*/ 248320 h 189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524" h="1894313">
                <a:moveTo>
                  <a:pt x="672219" y="0"/>
                </a:moveTo>
                <a:cubicBezTo>
                  <a:pt x="908492" y="621394"/>
                  <a:pt x="852470" y="1318617"/>
                  <a:pt x="520012" y="1894313"/>
                </a:cubicBezTo>
                <a:lnTo>
                  <a:pt x="0" y="1586639"/>
                </a:lnTo>
                <a:lnTo>
                  <a:pt x="0" y="1363673"/>
                </a:lnTo>
                <a:lnTo>
                  <a:pt x="27143" y="1303968"/>
                </a:lnTo>
                <a:cubicBezTo>
                  <a:pt x="80102" y="1170565"/>
                  <a:pt x="114394" y="1026959"/>
                  <a:pt x="126507" y="876186"/>
                </a:cubicBezTo>
                <a:cubicBezTo>
                  <a:pt x="142657" y="675154"/>
                  <a:pt x="117848" y="480409"/>
                  <a:pt x="59154" y="300375"/>
                </a:cubicBezTo>
                <a:lnTo>
                  <a:pt x="39353" y="248320"/>
                </a:lnTo>
                <a:close/>
              </a:path>
            </a:pathLst>
          </a:custGeom>
          <a:solidFill>
            <a:srgbClr val="0E213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0BAC4-937D-99EF-C1D4-16B4BD03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22" t="37935" r="22796" b="34619"/>
          <a:stretch/>
        </p:blipFill>
        <p:spPr>
          <a:xfrm rot="16169838">
            <a:off x="168083" y="994366"/>
            <a:ext cx="903409" cy="1882204"/>
          </a:xfrm>
          <a:custGeom>
            <a:avLst/>
            <a:gdLst>
              <a:gd name="connsiteX0" fmla="*/ 735511 w 903409"/>
              <a:gd name="connsiteY0" fmla="*/ 0 h 1882204"/>
              <a:gd name="connsiteX1" fmla="*/ 634526 w 903409"/>
              <a:gd name="connsiteY1" fmla="*/ 1882204 h 1882204"/>
              <a:gd name="connsiteX2" fmla="*/ 0 w 903409"/>
              <a:gd name="connsiteY2" fmla="*/ 1525680 h 1882204"/>
              <a:gd name="connsiteX3" fmla="*/ 0 w 903409"/>
              <a:gd name="connsiteY3" fmla="*/ 1468675 h 1882204"/>
              <a:gd name="connsiteX4" fmla="*/ 53667 w 903409"/>
              <a:gd name="connsiteY4" fmla="*/ 1363593 h 1882204"/>
              <a:gd name="connsiteX5" fmla="*/ 88659 w 903409"/>
              <a:gd name="connsiteY5" fmla="*/ 289003 h 1882204"/>
              <a:gd name="connsiteX6" fmla="*/ 78636 w 903409"/>
              <a:gd name="connsiteY6" fmla="*/ 264875 h 18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3409" h="1882204">
                <a:moveTo>
                  <a:pt x="735511" y="0"/>
                </a:moveTo>
                <a:cubicBezTo>
                  <a:pt x="990638" y="613913"/>
                  <a:pt x="953470" y="1306683"/>
                  <a:pt x="634526" y="1882204"/>
                </a:cubicBezTo>
                <a:lnTo>
                  <a:pt x="0" y="1525680"/>
                </a:lnTo>
                <a:lnTo>
                  <a:pt x="0" y="1468675"/>
                </a:lnTo>
                <a:lnTo>
                  <a:pt x="53667" y="1363593"/>
                </a:lnTo>
                <a:cubicBezTo>
                  <a:pt x="203862" y="1023133"/>
                  <a:pt x="213882" y="637001"/>
                  <a:pt x="88659" y="289003"/>
                </a:cubicBezTo>
                <a:lnTo>
                  <a:pt x="78636" y="26487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4F289-5C22-B966-2149-8C2833169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62" t="72912" r="44055" b="189"/>
          <a:stretch/>
        </p:blipFill>
        <p:spPr>
          <a:xfrm rot="18842040">
            <a:off x="1873286" y="1127971"/>
            <a:ext cx="1439300" cy="2534882"/>
          </a:xfrm>
          <a:custGeom>
            <a:avLst/>
            <a:gdLst>
              <a:gd name="connsiteX0" fmla="*/ 969407 w 1047440"/>
              <a:gd name="connsiteY0" fmla="*/ 0 h 1844742"/>
              <a:gd name="connsiteX1" fmla="*/ 627168 w 1047440"/>
              <a:gd name="connsiteY1" fmla="*/ 1844742 h 1844742"/>
              <a:gd name="connsiteX2" fmla="*/ 0 w 1047440"/>
              <a:gd name="connsiteY2" fmla="*/ 1394434 h 1844742"/>
              <a:gd name="connsiteX3" fmla="*/ 68374 w 1047440"/>
              <a:gd name="connsiteY3" fmla="*/ 1295485 h 1844742"/>
              <a:gd name="connsiteX4" fmla="*/ 282226 w 1047440"/>
              <a:gd name="connsiteY4" fmla="*/ 479588 h 1844742"/>
              <a:gd name="connsiteX5" fmla="*/ 268224 w 1047440"/>
              <a:gd name="connsiteY5" fmla="*/ 332718 h 1844742"/>
              <a:gd name="connsiteX6" fmla="*/ 241264 w 1047440"/>
              <a:gd name="connsiteY6" fmla="*/ 197917 h 184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440" h="1844742">
                <a:moveTo>
                  <a:pt x="969407" y="0"/>
                </a:moveTo>
                <a:cubicBezTo>
                  <a:pt x="1145713" y="633927"/>
                  <a:pt x="1019747" y="1312908"/>
                  <a:pt x="627168" y="1844742"/>
                </a:cubicBezTo>
                <a:lnTo>
                  <a:pt x="0" y="1394434"/>
                </a:lnTo>
                <a:lnTo>
                  <a:pt x="68374" y="1295485"/>
                </a:lnTo>
                <a:cubicBezTo>
                  <a:pt x="215623" y="1058794"/>
                  <a:pt x="295329" y="777758"/>
                  <a:pt x="282226" y="479588"/>
                </a:cubicBezTo>
                <a:cubicBezTo>
                  <a:pt x="280043" y="429892"/>
                  <a:pt x="275332" y="380898"/>
                  <a:pt x="268224" y="332718"/>
                </a:cubicBezTo>
                <a:lnTo>
                  <a:pt x="241264" y="197917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34217-5709-A7CC-8401-6F3EE0EA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56" t="34892" r="4942" b="37980"/>
          <a:stretch/>
        </p:blipFill>
        <p:spPr>
          <a:xfrm rot="302057">
            <a:off x="1745147" y="3334448"/>
            <a:ext cx="977457" cy="1860411"/>
          </a:xfrm>
          <a:custGeom>
            <a:avLst/>
            <a:gdLst>
              <a:gd name="connsiteX0" fmla="*/ 907581 w 977457"/>
              <a:gd name="connsiteY0" fmla="*/ 0 h 1860411"/>
              <a:gd name="connsiteX1" fmla="*/ 543568 w 977457"/>
              <a:gd name="connsiteY1" fmla="*/ 1860411 h 1860411"/>
              <a:gd name="connsiteX2" fmla="*/ 0 w 977457"/>
              <a:gd name="connsiteY2" fmla="*/ 1458433 h 1860411"/>
              <a:gd name="connsiteX3" fmla="*/ 0 w 977457"/>
              <a:gd name="connsiteY3" fmla="*/ 1319575 h 1860411"/>
              <a:gd name="connsiteX4" fmla="*/ 2546 w 977457"/>
              <a:gd name="connsiteY4" fmla="*/ 1315748 h 1860411"/>
              <a:gd name="connsiteX5" fmla="*/ 168270 w 977457"/>
              <a:gd name="connsiteY5" fmla="*/ 222183 h 1860411"/>
              <a:gd name="connsiteX6" fmla="*/ 162938 w 977457"/>
              <a:gd name="connsiteY6" fmla="*/ 204017 h 186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7457" h="1860411">
                <a:moveTo>
                  <a:pt x="907581" y="0"/>
                </a:moveTo>
                <a:cubicBezTo>
                  <a:pt x="1073838" y="639785"/>
                  <a:pt x="939859" y="1324535"/>
                  <a:pt x="543568" y="1860411"/>
                </a:cubicBezTo>
                <a:lnTo>
                  <a:pt x="0" y="1458433"/>
                </a:lnTo>
                <a:lnTo>
                  <a:pt x="0" y="1319575"/>
                </a:lnTo>
                <a:lnTo>
                  <a:pt x="2546" y="1315748"/>
                </a:lnTo>
                <a:cubicBezTo>
                  <a:pt x="204476" y="976498"/>
                  <a:pt x="255569" y="582932"/>
                  <a:pt x="168270" y="222183"/>
                </a:cubicBezTo>
                <a:lnTo>
                  <a:pt x="162938" y="20401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809BFC-7CF8-51D9-93A0-E235C18C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30" t="45103" r="49200" b="27335"/>
          <a:stretch/>
        </p:blipFill>
        <p:spPr>
          <a:xfrm rot="3752917">
            <a:off x="725314" y="4463130"/>
            <a:ext cx="912412" cy="1890147"/>
          </a:xfrm>
          <a:custGeom>
            <a:avLst/>
            <a:gdLst>
              <a:gd name="connsiteX0" fmla="*/ 764674 w 912412"/>
              <a:gd name="connsiteY0" fmla="*/ 0 h 1890147"/>
              <a:gd name="connsiteX1" fmla="*/ 619828 w 912412"/>
              <a:gd name="connsiteY1" fmla="*/ 1890147 h 1890147"/>
              <a:gd name="connsiteX2" fmla="*/ 0 w 912412"/>
              <a:gd name="connsiteY2" fmla="*/ 1521025 h 1890147"/>
              <a:gd name="connsiteX3" fmla="*/ 51896 w 912412"/>
              <a:gd name="connsiteY3" fmla="*/ 1416101 h 1890147"/>
              <a:gd name="connsiteX4" fmla="*/ 75201 w 912412"/>
              <a:gd name="connsiteY4" fmla="*/ 300564 h 1890147"/>
              <a:gd name="connsiteX5" fmla="*/ 61778 w 912412"/>
              <a:gd name="connsiteY5" fmla="*/ 270249 h 189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2412" h="1890147">
                <a:moveTo>
                  <a:pt x="764674" y="0"/>
                </a:moveTo>
                <a:cubicBezTo>
                  <a:pt x="1003857" y="622095"/>
                  <a:pt x="950544" y="1317789"/>
                  <a:pt x="619828" y="1890147"/>
                </a:cubicBezTo>
                <a:lnTo>
                  <a:pt x="0" y="1521025"/>
                </a:lnTo>
                <a:lnTo>
                  <a:pt x="51896" y="1416101"/>
                </a:lnTo>
                <a:cubicBezTo>
                  <a:pt x="200449" y="1075788"/>
                  <a:pt x="219954" y="677055"/>
                  <a:pt x="75201" y="300564"/>
                </a:cubicBezTo>
                <a:lnTo>
                  <a:pt x="61778" y="270249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68EA5-75A8-91CA-8B5D-D8D6889383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312" r="90021" b="2291"/>
          <a:stretch/>
        </p:blipFill>
        <p:spPr>
          <a:xfrm rot="7891075">
            <a:off x="-816902" y="4443204"/>
            <a:ext cx="1026561" cy="1810293"/>
          </a:xfrm>
          <a:custGeom>
            <a:avLst/>
            <a:gdLst>
              <a:gd name="connsiteX0" fmla="*/ 526311 w 1026561"/>
              <a:gd name="connsiteY0" fmla="*/ 0 h 1810293"/>
              <a:gd name="connsiteX1" fmla="*/ 561417 w 1026561"/>
              <a:gd name="connsiteY1" fmla="*/ 0 h 1810293"/>
              <a:gd name="connsiteX2" fmla="*/ 692302 w 1026561"/>
              <a:gd name="connsiteY2" fmla="*/ 182203 h 1810293"/>
              <a:gd name="connsiteX3" fmla="*/ 971633 w 1026561"/>
              <a:gd name="connsiteY3" fmla="*/ 1810293 h 1810293"/>
              <a:gd name="connsiteX4" fmla="*/ 298781 w 1026561"/>
              <a:gd name="connsiteY4" fmla="*/ 1658781 h 1810293"/>
              <a:gd name="connsiteX5" fmla="*/ 300610 w 1026561"/>
              <a:gd name="connsiteY5" fmla="*/ 1651762 h 1810293"/>
              <a:gd name="connsiteX6" fmla="*/ 330286 w 1026561"/>
              <a:gd name="connsiteY6" fmla="*/ 1361333 h 1810293"/>
              <a:gd name="connsiteX7" fmla="*/ 70894 w 1026561"/>
              <a:gd name="connsiteY7" fmla="*/ 541297 h 1810293"/>
              <a:gd name="connsiteX8" fmla="*/ 0 w 1026561"/>
              <a:gd name="connsiteY8" fmla="*/ 448925 h 1810293"/>
              <a:gd name="connsiteX9" fmla="*/ 0 w 1026561"/>
              <a:gd name="connsiteY9" fmla="*/ 414084 h 181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6561" h="1810293">
                <a:moveTo>
                  <a:pt x="526311" y="0"/>
                </a:moveTo>
                <a:lnTo>
                  <a:pt x="561417" y="0"/>
                </a:lnTo>
                <a:lnTo>
                  <a:pt x="692302" y="182203"/>
                </a:lnTo>
                <a:cubicBezTo>
                  <a:pt x="998453" y="664144"/>
                  <a:pt x="1101401" y="1249370"/>
                  <a:pt x="971633" y="1810293"/>
                </a:cubicBezTo>
                <a:lnTo>
                  <a:pt x="298781" y="1658781"/>
                </a:lnTo>
                <a:lnTo>
                  <a:pt x="300610" y="1651762"/>
                </a:lnTo>
                <a:cubicBezTo>
                  <a:pt x="320068" y="1557951"/>
                  <a:pt x="330286" y="1460820"/>
                  <a:pt x="330286" y="1361333"/>
                </a:cubicBezTo>
                <a:cubicBezTo>
                  <a:pt x="330286" y="1056657"/>
                  <a:pt x="234449" y="774065"/>
                  <a:pt x="70894" y="541297"/>
                </a:cubicBezTo>
                <a:lnTo>
                  <a:pt x="0" y="448925"/>
                </a:lnTo>
                <a:lnTo>
                  <a:pt x="0" y="414084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63CDEC-2952-12B5-18B0-96E3866CA89B}"/>
              </a:ext>
            </a:extLst>
          </p:cNvPr>
          <p:cNvSpPr txBox="1"/>
          <p:nvPr/>
        </p:nvSpPr>
        <p:spPr>
          <a:xfrm>
            <a:off x="0" y="3181300"/>
            <a:ext cx="1986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KYC:</a:t>
            </a:r>
          </a:p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Step by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A9270-3D13-BDA3-037A-35EDB8E6B909}"/>
              </a:ext>
            </a:extLst>
          </p:cNvPr>
          <p:cNvSpPr txBox="1"/>
          <p:nvPr/>
        </p:nvSpPr>
        <p:spPr>
          <a:xfrm>
            <a:off x="5150387" y="298788"/>
            <a:ext cx="6891131" cy="139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1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Income vs Spending score</a:t>
            </a:r>
          </a:p>
          <a:p>
            <a:pPr>
              <a:lnSpc>
                <a:spcPct val="150000"/>
              </a:lnSpc>
              <a:buNone/>
            </a:pP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data revealed two buyer groups: frequent and infrequent purchasers.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insight supports targeted marketing and promotion strategies..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9E9EE-49FD-2DB5-1AE4-F08421DE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288" y="1849786"/>
            <a:ext cx="7821230" cy="500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4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30">
            <a:alpha val="96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A54EC8-2A61-D9EF-EB2B-9AAD5D40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923782-A71E-9297-6179-CDA001E643EB}"/>
              </a:ext>
            </a:extLst>
          </p:cNvPr>
          <p:cNvSpPr txBox="1"/>
          <p:nvPr/>
        </p:nvSpPr>
        <p:spPr>
          <a:xfrm>
            <a:off x="5150387" y="298788"/>
            <a:ext cx="689113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1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Spending by product category</a:t>
            </a:r>
          </a:p>
          <a:p>
            <a:pPr>
              <a:buNone/>
            </a:pP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Spending is consistent across product categories, with no extreme outliers.</a:t>
            </a:r>
          </a:p>
          <a:p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variability among customers suggests different spending habits, not tied to product type</a:t>
            </a:r>
          </a:p>
          <a:p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Strategy should focus on customer behavior, enabling personalized offers and loyalty-driven promotions.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D907F-93ED-C3A0-01FC-96CADD67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84" t="30424" r="41983" b="43647"/>
          <a:stretch/>
        </p:blipFill>
        <p:spPr>
          <a:xfrm rot="12999092">
            <a:off x="-1401467" y="1455251"/>
            <a:ext cx="888135" cy="1778236"/>
          </a:xfrm>
          <a:custGeom>
            <a:avLst/>
            <a:gdLst>
              <a:gd name="connsiteX0" fmla="*/ 740836 w 888135"/>
              <a:gd name="connsiteY0" fmla="*/ 0 h 1778236"/>
              <a:gd name="connsiteX1" fmla="*/ 703455 w 888135"/>
              <a:gd name="connsiteY1" fmla="*/ 1658373 h 1778236"/>
              <a:gd name="connsiteX2" fmla="*/ 642460 w 888135"/>
              <a:gd name="connsiteY2" fmla="*/ 1778236 h 1778236"/>
              <a:gd name="connsiteX3" fmla="*/ 413792 w 888135"/>
              <a:gd name="connsiteY3" fmla="*/ 1778236 h 1778236"/>
              <a:gd name="connsiteX4" fmla="*/ 0 w 888135"/>
              <a:gd name="connsiteY4" fmla="*/ 1543310 h 1778236"/>
              <a:gd name="connsiteX5" fmla="*/ 43059 w 888135"/>
              <a:gd name="connsiteY5" fmla="*/ 1469280 h 1778236"/>
              <a:gd name="connsiteX6" fmla="*/ 145902 w 888135"/>
              <a:gd name="connsiteY6" fmla="*/ 382549 h 1778236"/>
              <a:gd name="connsiteX7" fmla="*/ 100040 w 888135"/>
              <a:gd name="connsiteY7" fmla="*/ 255083 h 177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8135" h="1778236">
                <a:moveTo>
                  <a:pt x="740836" y="0"/>
                </a:moveTo>
                <a:cubicBezTo>
                  <a:pt x="950631" y="536155"/>
                  <a:pt x="934689" y="1132662"/>
                  <a:pt x="703455" y="1658373"/>
                </a:cubicBezTo>
                <a:lnTo>
                  <a:pt x="642460" y="1778236"/>
                </a:lnTo>
                <a:lnTo>
                  <a:pt x="413792" y="1778236"/>
                </a:lnTo>
                <a:lnTo>
                  <a:pt x="0" y="1543310"/>
                </a:lnTo>
                <a:lnTo>
                  <a:pt x="43059" y="1469280"/>
                </a:lnTo>
                <a:cubicBezTo>
                  <a:pt x="216050" y="1135762"/>
                  <a:pt x="255924" y="744718"/>
                  <a:pt x="145902" y="382549"/>
                </a:cubicBezTo>
                <a:lnTo>
                  <a:pt x="100040" y="255083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6C6173-9A81-EAC0-0B00-C3FEB0EB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82" t="32426" r="79181" b="39952"/>
          <a:stretch/>
        </p:blipFill>
        <p:spPr>
          <a:xfrm rot="16059722">
            <a:off x="122537" y="689042"/>
            <a:ext cx="816524" cy="1894313"/>
          </a:xfrm>
          <a:custGeom>
            <a:avLst/>
            <a:gdLst>
              <a:gd name="connsiteX0" fmla="*/ 672219 w 816524"/>
              <a:gd name="connsiteY0" fmla="*/ 0 h 1894313"/>
              <a:gd name="connsiteX1" fmla="*/ 520012 w 816524"/>
              <a:gd name="connsiteY1" fmla="*/ 1894313 h 1894313"/>
              <a:gd name="connsiteX2" fmla="*/ 0 w 816524"/>
              <a:gd name="connsiteY2" fmla="*/ 1586639 h 1894313"/>
              <a:gd name="connsiteX3" fmla="*/ 0 w 816524"/>
              <a:gd name="connsiteY3" fmla="*/ 1363673 h 1894313"/>
              <a:gd name="connsiteX4" fmla="*/ 27143 w 816524"/>
              <a:gd name="connsiteY4" fmla="*/ 1303968 h 1894313"/>
              <a:gd name="connsiteX5" fmla="*/ 126507 w 816524"/>
              <a:gd name="connsiteY5" fmla="*/ 876186 h 1894313"/>
              <a:gd name="connsiteX6" fmla="*/ 59154 w 816524"/>
              <a:gd name="connsiteY6" fmla="*/ 300375 h 1894313"/>
              <a:gd name="connsiteX7" fmla="*/ 39353 w 816524"/>
              <a:gd name="connsiteY7" fmla="*/ 248320 h 189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524" h="1894313">
                <a:moveTo>
                  <a:pt x="672219" y="0"/>
                </a:moveTo>
                <a:cubicBezTo>
                  <a:pt x="908492" y="621394"/>
                  <a:pt x="852470" y="1318617"/>
                  <a:pt x="520012" y="1894313"/>
                </a:cubicBezTo>
                <a:lnTo>
                  <a:pt x="0" y="1586639"/>
                </a:lnTo>
                <a:lnTo>
                  <a:pt x="0" y="1363673"/>
                </a:lnTo>
                <a:lnTo>
                  <a:pt x="27143" y="1303968"/>
                </a:lnTo>
                <a:cubicBezTo>
                  <a:pt x="80102" y="1170565"/>
                  <a:pt x="114394" y="1026959"/>
                  <a:pt x="126507" y="876186"/>
                </a:cubicBezTo>
                <a:cubicBezTo>
                  <a:pt x="142657" y="675154"/>
                  <a:pt x="117848" y="480409"/>
                  <a:pt x="59154" y="300375"/>
                </a:cubicBezTo>
                <a:lnTo>
                  <a:pt x="39353" y="24832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1D6718-216B-7987-9BCB-5C1AB89D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22" t="37935" r="22796" b="34619"/>
          <a:stretch/>
        </p:blipFill>
        <p:spPr>
          <a:xfrm rot="19214074">
            <a:off x="1830280" y="782317"/>
            <a:ext cx="1248356" cy="2600882"/>
          </a:xfrm>
          <a:custGeom>
            <a:avLst/>
            <a:gdLst>
              <a:gd name="connsiteX0" fmla="*/ 735511 w 903409"/>
              <a:gd name="connsiteY0" fmla="*/ 0 h 1882204"/>
              <a:gd name="connsiteX1" fmla="*/ 634526 w 903409"/>
              <a:gd name="connsiteY1" fmla="*/ 1882204 h 1882204"/>
              <a:gd name="connsiteX2" fmla="*/ 0 w 903409"/>
              <a:gd name="connsiteY2" fmla="*/ 1525680 h 1882204"/>
              <a:gd name="connsiteX3" fmla="*/ 0 w 903409"/>
              <a:gd name="connsiteY3" fmla="*/ 1468675 h 1882204"/>
              <a:gd name="connsiteX4" fmla="*/ 53667 w 903409"/>
              <a:gd name="connsiteY4" fmla="*/ 1363593 h 1882204"/>
              <a:gd name="connsiteX5" fmla="*/ 88659 w 903409"/>
              <a:gd name="connsiteY5" fmla="*/ 289003 h 1882204"/>
              <a:gd name="connsiteX6" fmla="*/ 78636 w 903409"/>
              <a:gd name="connsiteY6" fmla="*/ 264875 h 18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3409" h="1882204">
                <a:moveTo>
                  <a:pt x="735511" y="0"/>
                </a:moveTo>
                <a:cubicBezTo>
                  <a:pt x="990638" y="613913"/>
                  <a:pt x="953470" y="1306683"/>
                  <a:pt x="634526" y="1882204"/>
                </a:cubicBezTo>
                <a:lnTo>
                  <a:pt x="0" y="1525680"/>
                </a:lnTo>
                <a:lnTo>
                  <a:pt x="0" y="1468675"/>
                </a:lnTo>
                <a:lnTo>
                  <a:pt x="53667" y="1363593"/>
                </a:lnTo>
                <a:cubicBezTo>
                  <a:pt x="203862" y="1023133"/>
                  <a:pt x="213882" y="637001"/>
                  <a:pt x="88659" y="289003"/>
                </a:cubicBezTo>
                <a:lnTo>
                  <a:pt x="78636" y="264875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9FFA38-D7C7-462E-8449-AD049FA4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62" t="72912" r="44055" b="189"/>
          <a:stretch/>
        </p:blipFill>
        <p:spPr>
          <a:xfrm rot="286276">
            <a:off x="1610203" y="3102576"/>
            <a:ext cx="1047440" cy="1844742"/>
          </a:xfrm>
          <a:custGeom>
            <a:avLst/>
            <a:gdLst>
              <a:gd name="connsiteX0" fmla="*/ 969407 w 1047440"/>
              <a:gd name="connsiteY0" fmla="*/ 0 h 1844742"/>
              <a:gd name="connsiteX1" fmla="*/ 627168 w 1047440"/>
              <a:gd name="connsiteY1" fmla="*/ 1844742 h 1844742"/>
              <a:gd name="connsiteX2" fmla="*/ 0 w 1047440"/>
              <a:gd name="connsiteY2" fmla="*/ 1394434 h 1844742"/>
              <a:gd name="connsiteX3" fmla="*/ 68374 w 1047440"/>
              <a:gd name="connsiteY3" fmla="*/ 1295485 h 1844742"/>
              <a:gd name="connsiteX4" fmla="*/ 282226 w 1047440"/>
              <a:gd name="connsiteY4" fmla="*/ 479588 h 1844742"/>
              <a:gd name="connsiteX5" fmla="*/ 268224 w 1047440"/>
              <a:gd name="connsiteY5" fmla="*/ 332718 h 1844742"/>
              <a:gd name="connsiteX6" fmla="*/ 241264 w 1047440"/>
              <a:gd name="connsiteY6" fmla="*/ 197917 h 184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440" h="1844742">
                <a:moveTo>
                  <a:pt x="969407" y="0"/>
                </a:moveTo>
                <a:cubicBezTo>
                  <a:pt x="1145713" y="633927"/>
                  <a:pt x="1019747" y="1312908"/>
                  <a:pt x="627168" y="1844742"/>
                </a:cubicBezTo>
                <a:lnTo>
                  <a:pt x="0" y="1394434"/>
                </a:lnTo>
                <a:lnTo>
                  <a:pt x="68374" y="1295485"/>
                </a:lnTo>
                <a:cubicBezTo>
                  <a:pt x="215623" y="1058794"/>
                  <a:pt x="295329" y="777758"/>
                  <a:pt x="282226" y="479588"/>
                </a:cubicBezTo>
                <a:cubicBezTo>
                  <a:pt x="280043" y="429892"/>
                  <a:pt x="275332" y="380898"/>
                  <a:pt x="268224" y="332718"/>
                </a:cubicBezTo>
                <a:lnTo>
                  <a:pt x="241264" y="197917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EBB8A7-94E9-E15D-BD40-4D50F7BFBC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56" t="34892" r="4942" b="37980"/>
          <a:stretch/>
        </p:blipFill>
        <p:spPr>
          <a:xfrm rot="3346293">
            <a:off x="636516" y="4240782"/>
            <a:ext cx="977457" cy="1860411"/>
          </a:xfrm>
          <a:custGeom>
            <a:avLst/>
            <a:gdLst>
              <a:gd name="connsiteX0" fmla="*/ 907581 w 977457"/>
              <a:gd name="connsiteY0" fmla="*/ 0 h 1860411"/>
              <a:gd name="connsiteX1" fmla="*/ 543568 w 977457"/>
              <a:gd name="connsiteY1" fmla="*/ 1860411 h 1860411"/>
              <a:gd name="connsiteX2" fmla="*/ 0 w 977457"/>
              <a:gd name="connsiteY2" fmla="*/ 1458433 h 1860411"/>
              <a:gd name="connsiteX3" fmla="*/ 0 w 977457"/>
              <a:gd name="connsiteY3" fmla="*/ 1319575 h 1860411"/>
              <a:gd name="connsiteX4" fmla="*/ 2546 w 977457"/>
              <a:gd name="connsiteY4" fmla="*/ 1315748 h 1860411"/>
              <a:gd name="connsiteX5" fmla="*/ 168270 w 977457"/>
              <a:gd name="connsiteY5" fmla="*/ 222183 h 1860411"/>
              <a:gd name="connsiteX6" fmla="*/ 162938 w 977457"/>
              <a:gd name="connsiteY6" fmla="*/ 204017 h 186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7457" h="1860411">
                <a:moveTo>
                  <a:pt x="907581" y="0"/>
                </a:moveTo>
                <a:cubicBezTo>
                  <a:pt x="1073838" y="639785"/>
                  <a:pt x="939859" y="1324535"/>
                  <a:pt x="543568" y="1860411"/>
                </a:cubicBezTo>
                <a:lnTo>
                  <a:pt x="0" y="1458433"/>
                </a:lnTo>
                <a:lnTo>
                  <a:pt x="0" y="1319575"/>
                </a:lnTo>
                <a:lnTo>
                  <a:pt x="2546" y="1315748"/>
                </a:lnTo>
                <a:cubicBezTo>
                  <a:pt x="204476" y="976498"/>
                  <a:pt x="255569" y="582932"/>
                  <a:pt x="168270" y="222183"/>
                </a:cubicBezTo>
                <a:lnTo>
                  <a:pt x="162938" y="204017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448F71-3C22-7455-269C-F6E7979D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30" t="45103" r="49200" b="27335"/>
          <a:stretch/>
        </p:blipFill>
        <p:spPr>
          <a:xfrm rot="6797153">
            <a:off x="-882369" y="4134851"/>
            <a:ext cx="912412" cy="1890147"/>
          </a:xfrm>
          <a:custGeom>
            <a:avLst/>
            <a:gdLst>
              <a:gd name="connsiteX0" fmla="*/ 764674 w 912412"/>
              <a:gd name="connsiteY0" fmla="*/ 0 h 1890147"/>
              <a:gd name="connsiteX1" fmla="*/ 619828 w 912412"/>
              <a:gd name="connsiteY1" fmla="*/ 1890147 h 1890147"/>
              <a:gd name="connsiteX2" fmla="*/ 0 w 912412"/>
              <a:gd name="connsiteY2" fmla="*/ 1521025 h 1890147"/>
              <a:gd name="connsiteX3" fmla="*/ 51896 w 912412"/>
              <a:gd name="connsiteY3" fmla="*/ 1416101 h 1890147"/>
              <a:gd name="connsiteX4" fmla="*/ 75201 w 912412"/>
              <a:gd name="connsiteY4" fmla="*/ 300564 h 1890147"/>
              <a:gd name="connsiteX5" fmla="*/ 61778 w 912412"/>
              <a:gd name="connsiteY5" fmla="*/ 270249 h 189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2412" h="1890147">
                <a:moveTo>
                  <a:pt x="764674" y="0"/>
                </a:moveTo>
                <a:cubicBezTo>
                  <a:pt x="1003857" y="622095"/>
                  <a:pt x="950544" y="1317789"/>
                  <a:pt x="619828" y="1890147"/>
                </a:cubicBezTo>
                <a:lnTo>
                  <a:pt x="0" y="1521025"/>
                </a:lnTo>
                <a:lnTo>
                  <a:pt x="51896" y="1416101"/>
                </a:lnTo>
                <a:cubicBezTo>
                  <a:pt x="200449" y="1075788"/>
                  <a:pt x="219954" y="677055"/>
                  <a:pt x="75201" y="300564"/>
                </a:cubicBezTo>
                <a:lnTo>
                  <a:pt x="61778" y="270249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8E665D-8179-B6EF-2E86-0E8372C2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312" r="90021" b="2291"/>
          <a:stretch/>
        </p:blipFill>
        <p:spPr>
          <a:xfrm rot="10935311">
            <a:off x="-1833015" y="2987025"/>
            <a:ext cx="1026561" cy="1810293"/>
          </a:xfrm>
          <a:custGeom>
            <a:avLst/>
            <a:gdLst>
              <a:gd name="connsiteX0" fmla="*/ 526311 w 1026561"/>
              <a:gd name="connsiteY0" fmla="*/ 0 h 1810293"/>
              <a:gd name="connsiteX1" fmla="*/ 561417 w 1026561"/>
              <a:gd name="connsiteY1" fmla="*/ 0 h 1810293"/>
              <a:gd name="connsiteX2" fmla="*/ 692302 w 1026561"/>
              <a:gd name="connsiteY2" fmla="*/ 182203 h 1810293"/>
              <a:gd name="connsiteX3" fmla="*/ 971633 w 1026561"/>
              <a:gd name="connsiteY3" fmla="*/ 1810293 h 1810293"/>
              <a:gd name="connsiteX4" fmla="*/ 298781 w 1026561"/>
              <a:gd name="connsiteY4" fmla="*/ 1658781 h 1810293"/>
              <a:gd name="connsiteX5" fmla="*/ 300610 w 1026561"/>
              <a:gd name="connsiteY5" fmla="*/ 1651762 h 1810293"/>
              <a:gd name="connsiteX6" fmla="*/ 330286 w 1026561"/>
              <a:gd name="connsiteY6" fmla="*/ 1361333 h 1810293"/>
              <a:gd name="connsiteX7" fmla="*/ 70894 w 1026561"/>
              <a:gd name="connsiteY7" fmla="*/ 541297 h 1810293"/>
              <a:gd name="connsiteX8" fmla="*/ 0 w 1026561"/>
              <a:gd name="connsiteY8" fmla="*/ 448925 h 1810293"/>
              <a:gd name="connsiteX9" fmla="*/ 0 w 1026561"/>
              <a:gd name="connsiteY9" fmla="*/ 414084 h 181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6561" h="1810293">
                <a:moveTo>
                  <a:pt x="526311" y="0"/>
                </a:moveTo>
                <a:lnTo>
                  <a:pt x="561417" y="0"/>
                </a:lnTo>
                <a:lnTo>
                  <a:pt x="692302" y="182203"/>
                </a:lnTo>
                <a:cubicBezTo>
                  <a:pt x="998453" y="664144"/>
                  <a:pt x="1101401" y="1249370"/>
                  <a:pt x="971633" y="1810293"/>
                </a:cubicBezTo>
                <a:lnTo>
                  <a:pt x="298781" y="1658781"/>
                </a:lnTo>
                <a:lnTo>
                  <a:pt x="300610" y="1651762"/>
                </a:lnTo>
                <a:cubicBezTo>
                  <a:pt x="320068" y="1557951"/>
                  <a:pt x="330286" y="1460820"/>
                  <a:pt x="330286" y="1361333"/>
                </a:cubicBezTo>
                <a:cubicBezTo>
                  <a:pt x="330286" y="1056657"/>
                  <a:pt x="234449" y="774065"/>
                  <a:pt x="70894" y="541297"/>
                </a:cubicBezTo>
                <a:lnTo>
                  <a:pt x="0" y="448925"/>
                </a:lnTo>
                <a:lnTo>
                  <a:pt x="0" y="414084"/>
                </a:lnTo>
                <a:close/>
              </a:path>
            </a:pathLst>
          </a:cu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E86EEF-5E93-EBDF-AEAB-25ED542F7D89}"/>
              </a:ext>
            </a:extLst>
          </p:cNvPr>
          <p:cNvSpPr txBox="1"/>
          <p:nvPr/>
        </p:nvSpPr>
        <p:spPr>
          <a:xfrm>
            <a:off x="-151445" y="3035526"/>
            <a:ext cx="1986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KYC:</a:t>
            </a:r>
          </a:p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Step by Step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4A93CB-76DB-6D79-F6E6-B69ABC2DF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597" y="1852808"/>
            <a:ext cx="8224142" cy="49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08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30">
            <a:alpha val="96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AF8F5-0317-45CB-E315-A00BED83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DED40B-C238-FB7A-4F9C-3A8A23BD4E46}"/>
              </a:ext>
            </a:extLst>
          </p:cNvPr>
          <p:cNvSpPr txBox="1"/>
          <p:nvPr/>
        </p:nvSpPr>
        <p:spPr>
          <a:xfrm>
            <a:off x="5150387" y="298788"/>
            <a:ext cx="6891131" cy="175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sz="11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Clustering</a:t>
            </a:r>
          </a:p>
          <a:p>
            <a:pPr>
              <a:lnSpc>
                <a:spcPct val="200000"/>
              </a:lnSpc>
              <a:buNone/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 analyzing key customer attributes—age, income, spending habits, and purchase frequency—we proceeded with customer segmentation using K-Means clustering. </a:t>
            </a:r>
          </a:p>
          <a:p>
            <a:pPr>
              <a:lnSpc>
                <a:spcPct val="200000"/>
              </a:lnSpc>
              <a:buNone/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elbow method revealed that 3–4 clusters provided the best balance between simplicity and accuracy. This set the foundation for uncovering actionable customer segments.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455C6-BA9D-54D9-FAF7-19472005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84" t="30424" r="41983" b="43647"/>
          <a:stretch/>
        </p:blipFill>
        <p:spPr>
          <a:xfrm rot="16687741">
            <a:off x="295754" y="913706"/>
            <a:ext cx="888135" cy="1778236"/>
          </a:xfrm>
          <a:custGeom>
            <a:avLst/>
            <a:gdLst>
              <a:gd name="connsiteX0" fmla="*/ 740836 w 888135"/>
              <a:gd name="connsiteY0" fmla="*/ 0 h 1778236"/>
              <a:gd name="connsiteX1" fmla="*/ 703455 w 888135"/>
              <a:gd name="connsiteY1" fmla="*/ 1658373 h 1778236"/>
              <a:gd name="connsiteX2" fmla="*/ 642460 w 888135"/>
              <a:gd name="connsiteY2" fmla="*/ 1778236 h 1778236"/>
              <a:gd name="connsiteX3" fmla="*/ 413792 w 888135"/>
              <a:gd name="connsiteY3" fmla="*/ 1778236 h 1778236"/>
              <a:gd name="connsiteX4" fmla="*/ 0 w 888135"/>
              <a:gd name="connsiteY4" fmla="*/ 1543310 h 1778236"/>
              <a:gd name="connsiteX5" fmla="*/ 43059 w 888135"/>
              <a:gd name="connsiteY5" fmla="*/ 1469280 h 1778236"/>
              <a:gd name="connsiteX6" fmla="*/ 145902 w 888135"/>
              <a:gd name="connsiteY6" fmla="*/ 382549 h 1778236"/>
              <a:gd name="connsiteX7" fmla="*/ 100040 w 888135"/>
              <a:gd name="connsiteY7" fmla="*/ 255083 h 177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8135" h="1778236">
                <a:moveTo>
                  <a:pt x="740836" y="0"/>
                </a:moveTo>
                <a:cubicBezTo>
                  <a:pt x="950631" y="536155"/>
                  <a:pt x="934689" y="1132662"/>
                  <a:pt x="703455" y="1658373"/>
                </a:cubicBezTo>
                <a:lnTo>
                  <a:pt x="642460" y="1778236"/>
                </a:lnTo>
                <a:lnTo>
                  <a:pt x="413792" y="1778236"/>
                </a:lnTo>
                <a:lnTo>
                  <a:pt x="0" y="1543310"/>
                </a:lnTo>
                <a:lnTo>
                  <a:pt x="43059" y="1469280"/>
                </a:lnTo>
                <a:cubicBezTo>
                  <a:pt x="216050" y="1135762"/>
                  <a:pt x="255924" y="744718"/>
                  <a:pt x="145902" y="382549"/>
                </a:cubicBezTo>
                <a:lnTo>
                  <a:pt x="100040" y="25508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BE088-EA5F-9CAF-DF37-606A38F5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82" t="32426" r="79181" b="39952"/>
          <a:stretch/>
        </p:blipFill>
        <p:spPr>
          <a:xfrm rot="19748371">
            <a:off x="2042383" y="1286705"/>
            <a:ext cx="1096232" cy="2543228"/>
          </a:xfrm>
          <a:custGeom>
            <a:avLst/>
            <a:gdLst>
              <a:gd name="connsiteX0" fmla="*/ 672219 w 816524"/>
              <a:gd name="connsiteY0" fmla="*/ 0 h 1894313"/>
              <a:gd name="connsiteX1" fmla="*/ 520012 w 816524"/>
              <a:gd name="connsiteY1" fmla="*/ 1894313 h 1894313"/>
              <a:gd name="connsiteX2" fmla="*/ 0 w 816524"/>
              <a:gd name="connsiteY2" fmla="*/ 1586639 h 1894313"/>
              <a:gd name="connsiteX3" fmla="*/ 0 w 816524"/>
              <a:gd name="connsiteY3" fmla="*/ 1363673 h 1894313"/>
              <a:gd name="connsiteX4" fmla="*/ 27143 w 816524"/>
              <a:gd name="connsiteY4" fmla="*/ 1303968 h 1894313"/>
              <a:gd name="connsiteX5" fmla="*/ 126507 w 816524"/>
              <a:gd name="connsiteY5" fmla="*/ 876186 h 1894313"/>
              <a:gd name="connsiteX6" fmla="*/ 59154 w 816524"/>
              <a:gd name="connsiteY6" fmla="*/ 300375 h 1894313"/>
              <a:gd name="connsiteX7" fmla="*/ 39353 w 816524"/>
              <a:gd name="connsiteY7" fmla="*/ 248320 h 189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524" h="1894313">
                <a:moveTo>
                  <a:pt x="672219" y="0"/>
                </a:moveTo>
                <a:cubicBezTo>
                  <a:pt x="908492" y="621394"/>
                  <a:pt x="852470" y="1318617"/>
                  <a:pt x="520012" y="1894313"/>
                </a:cubicBezTo>
                <a:lnTo>
                  <a:pt x="0" y="1586639"/>
                </a:lnTo>
                <a:lnTo>
                  <a:pt x="0" y="1363673"/>
                </a:lnTo>
                <a:lnTo>
                  <a:pt x="27143" y="1303968"/>
                </a:lnTo>
                <a:cubicBezTo>
                  <a:pt x="80102" y="1170565"/>
                  <a:pt x="114394" y="1026959"/>
                  <a:pt x="126507" y="876186"/>
                </a:cubicBezTo>
                <a:cubicBezTo>
                  <a:pt x="142657" y="675154"/>
                  <a:pt x="117848" y="480409"/>
                  <a:pt x="59154" y="300375"/>
                </a:cubicBezTo>
                <a:lnTo>
                  <a:pt x="39353" y="24832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1F149-CF7E-2519-55C7-C5878EC2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22" t="37935" r="22796" b="34619"/>
          <a:stretch/>
        </p:blipFill>
        <p:spPr>
          <a:xfrm rot="1302723">
            <a:off x="1565589" y="3427653"/>
            <a:ext cx="903409" cy="1882204"/>
          </a:xfrm>
          <a:custGeom>
            <a:avLst/>
            <a:gdLst>
              <a:gd name="connsiteX0" fmla="*/ 735511 w 903409"/>
              <a:gd name="connsiteY0" fmla="*/ 0 h 1882204"/>
              <a:gd name="connsiteX1" fmla="*/ 634526 w 903409"/>
              <a:gd name="connsiteY1" fmla="*/ 1882204 h 1882204"/>
              <a:gd name="connsiteX2" fmla="*/ 0 w 903409"/>
              <a:gd name="connsiteY2" fmla="*/ 1525680 h 1882204"/>
              <a:gd name="connsiteX3" fmla="*/ 0 w 903409"/>
              <a:gd name="connsiteY3" fmla="*/ 1468675 h 1882204"/>
              <a:gd name="connsiteX4" fmla="*/ 53667 w 903409"/>
              <a:gd name="connsiteY4" fmla="*/ 1363593 h 1882204"/>
              <a:gd name="connsiteX5" fmla="*/ 88659 w 903409"/>
              <a:gd name="connsiteY5" fmla="*/ 289003 h 1882204"/>
              <a:gd name="connsiteX6" fmla="*/ 78636 w 903409"/>
              <a:gd name="connsiteY6" fmla="*/ 264875 h 18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3409" h="1882204">
                <a:moveTo>
                  <a:pt x="735511" y="0"/>
                </a:moveTo>
                <a:cubicBezTo>
                  <a:pt x="990638" y="613913"/>
                  <a:pt x="953470" y="1306683"/>
                  <a:pt x="634526" y="1882204"/>
                </a:cubicBezTo>
                <a:lnTo>
                  <a:pt x="0" y="1525680"/>
                </a:lnTo>
                <a:lnTo>
                  <a:pt x="0" y="1468675"/>
                </a:lnTo>
                <a:lnTo>
                  <a:pt x="53667" y="1363593"/>
                </a:lnTo>
                <a:cubicBezTo>
                  <a:pt x="203862" y="1023133"/>
                  <a:pt x="213882" y="637001"/>
                  <a:pt x="88659" y="289003"/>
                </a:cubicBezTo>
                <a:lnTo>
                  <a:pt x="78636" y="26487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4575F-3A7D-F662-A545-92BE547F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62" t="72912" r="44055" b="189"/>
          <a:stretch/>
        </p:blipFill>
        <p:spPr>
          <a:xfrm rot="3974925">
            <a:off x="215615" y="4399064"/>
            <a:ext cx="1047440" cy="1844742"/>
          </a:xfrm>
          <a:custGeom>
            <a:avLst/>
            <a:gdLst>
              <a:gd name="connsiteX0" fmla="*/ 969407 w 1047440"/>
              <a:gd name="connsiteY0" fmla="*/ 0 h 1844742"/>
              <a:gd name="connsiteX1" fmla="*/ 627168 w 1047440"/>
              <a:gd name="connsiteY1" fmla="*/ 1844742 h 1844742"/>
              <a:gd name="connsiteX2" fmla="*/ 0 w 1047440"/>
              <a:gd name="connsiteY2" fmla="*/ 1394434 h 1844742"/>
              <a:gd name="connsiteX3" fmla="*/ 68374 w 1047440"/>
              <a:gd name="connsiteY3" fmla="*/ 1295485 h 1844742"/>
              <a:gd name="connsiteX4" fmla="*/ 282226 w 1047440"/>
              <a:gd name="connsiteY4" fmla="*/ 479588 h 1844742"/>
              <a:gd name="connsiteX5" fmla="*/ 268224 w 1047440"/>
              <a:gd name="connsiteY5" fmla="*/ 332718 h 1844742"/>
              <a:gd name="connsiteX6" fmla="*/ 241264 w 1047440"/>
              <a:gd name="connsiteY6" fmla="*/ 197917 h 184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440" h="1844742">
                <a:moveTo>
                  <a:pt x="969407" y="0"/>
                </a:moveTo>
                <a:cubicBezTo>
                  <a:pt x="1145713" y="633927"/>
                  <a:pt x="1019747" y="1312908"/>
                  <a:pt x="627168" y="1844742"/>
                </a:cubicBezTo>
                <a:lnTo>
                  <a:pt x="0" y="1394434"/>
                </a:lnTo>
                <a:lnTo>
                  <a:pt x="68374" y="1295485"/>
                </a:lnTo>
                <a:cubicBezTo>
                  <a:pt x="215623" y="1058794"/>
                  <a:pt x="295329" y="777758"/>
                  <a:pt x="282226" y="479588"/>
                </a:cubicBezTo>
                <a:cubicBezTo>
                  <a:pt x="280043" y="429892"/>
                  <a:pt x="275332" y="380898"/>
                  <a:pt x="268224" y="332718"/>
                </a:cubicBezTo>
                <a:lnTo>
                  <a:pt x="241264" y="197917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7CA88-7BD7-E1D2-81D6-E4622F5D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56" t="34892" r="4942" b="37980"/>
          <a:stretch/>
        </p:blipFill>
        <p:spPr>
          <a:xfrm rot="7034942">
            <a:off x="-1237986" y="4052213"/>
            <a:ext cx="977457" cy="1860411"/>
          </a:xfrm>
          <a:custGeom>
            <a:avLst/>
            <a:gdLst>
              <a:gd name="connsiteX0" fmla="*/ 907581 w 977457"/>
              <a:gd name="connsiteY0" fmla="*/ 0 h 1860411"/>
              <a:gd name="connsiteX1" fmla="*/ 543568 w 977457"/>
              <a:gd name="connsiteY1" fmla="*/ 1860411 h 1860411"/>
              <a:gd name="connsiteX2" fmla="*/ 0 w 977457"/>
              <a:gd name="connsiteY2" fmla="*/ 1458433 h 1860411"/>
              <a:gd name="connsiteX3" fmla="*/ 0 w 977457"/>
              <a:gd name="connsiteY3" fmla="*/ 1319575 h 1860411"/>
              <a:gd name="connsiteX4" fmla="*/ 2546 w 977457"/>
              <a:gd name="connsiteY4" fmla="*/ 1315748 h 1860411"/>
              <a:gd name="connsiteX5" fmla="*/ 168270 w 977457"/>
              <a:gd name="connsiteY5" fmla="*/ 222183 h 1860411"/>
              <a:gd name="connsiteX6" fmla="*/ 162938 w 977457"/>
              <a:gd name="connsiteY6" fmla="*/ 204017 h 186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7457" h="1860411">
                <a:moveTo>
                  <a:pt x="907581" y="0"/>
                </a:moveTo>
                <a:cubicBezTo>
                  <a:pt x="1073838" y="639785"/>
                  <a:pt x="939859" y="1324535"/>
                  <a:pt x="543568" y="1860411"/>
                </a:cubicBezTo>
                <a:lnTo>
                  <a:pt x="0" y="1458433"/>
                </a:lnTo>
                <a:lnTo>
                  <a:pt x="0" y="1319575"/>
                </a:lnTo>
                <a:lnTo>
                  <a:pt x="2546" y="1315748"/>
                </a:lnTo>
                <a:cubicBezTo>
                  <a:pt x="204476" y="976498"/>
                  <a:pt x="255569" y="582932"/>
                  <a:pt x="168270" y="222183"/>
                </a:cubicBezTo>
                <a:lnTo>
                  <a:pt x="162938" y="204017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0A7B20-CACB-0189-7596-56A264D25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30" t="45103" r="49200" b="27335"/>
          <a:stretch/>
        </p:blipFill>
        <p:spPr>
          <a:xfrm rot="10485802">
            <a:off x="-1866257" y="2630750"/>
            <a:ext cx="912412" cy="1890147"/>
          </a:xfrm>
          <a:custGeom>
            <a:avLst/>
            <a:gdLst>
              <a:gd name="connsiteX0" fmla="*/ 764674 w 912412"/>
              <a:gd name="connsiteY0" fmla="*/ 0 h 1890147"/>
              <a:gd name="connsiteX1" fmla="*/ 619828 w 912412"/>
              <a:gd name="connsiteY1" fmla="*/ 1890147 h 1890147"/>
              <a:gd name="connsiteX2" fmla="*/ 0 w 912412"/>
              <a:gd name="connsiteY2" fmla="*/ 1521025 h 1890147"/>
              <a:gd name="connsiteX3" fmla="*/ 51896 w 912412"/>
              <a:gd name="connsiteY3" fmla="*/ 1416101 h 1890147"/>
              <a:gd name="connsiteX4" fmla="*/ 75201 w 912412"/>
              <a:gd name="connsiteY4" fmla="*/ 300564 h 1890147"/>
              <a:gd name="connsiteX5" fmla="*/ 61778 w 912412"/>
              <a:gd name="connsiteY5" fmla="*/ 270249 h 189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2412" h="1890147">
                <a:moveTo>
                  <a:pt x="764674" y="0"/>
                </a:moveTo>
                <a:cubicBezTo>
                  <a:pt x="1003857" y="622095"/>
                  <a:pt x="950544" y="1317789"/>
                  <a:pt x="619828" y="1890147"/>
                </a:cubicBezTo>
                <a:lnTo>
                  <a:pt x="0" y="1521025"/>
                </a:lnTo>
                <a:lnTo>
                  <a:pt x="51896" y="1416101"/>
                </a:lnTo>
                <a:cubicBezTo>
                  <a:pt x="200449" y="1075788"/>
                  <a:pt x="219954" y="677055"/>
                  <a:pt x="75201" y="300564"/>
                </a:cubicBezTo>
                <a:lnTo>
                  <a:pt x="61778" y="270249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C471B3-93A6-F0C9-52BD-E696695F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312" r="90021" b="2291"/>
          <a:stretch/>
        </p:blipFill>
        <p:spPr>
          <a:xfrm rot="14623960">
            <a:off x="-1306421" y="1318402"/>
            <a:ext cx="1026561" cy="1810293"/>
          </a:xfrm>
          <a:custGeom>
            <a:avLst/>
            <a:gdLst>
              <a:gd name="connsiteX0" fmla="*/ 526311 w 1026561"/>
              <a:gd name="connsiteY0" fmla="*/ 0 h 1810293"/>
              <a:gd name="connsiteX1" fmla="*/ 561417 w 1026561"/>
              <a:gd name="connsiteY1" fmla="*/ 0 h 1810293"/>
              <a:gd name="connsiteX2" fmla="*/ 692302 w 1026561"/>
              <a:gd name="connsiteY2" fmla="*/ 182203 h 1810293"/>
              <a:gd name="connsiteX3" fmla="*/ 971633 w 1026561"/>
              <a:gd name="connsiteY3" fmla="*/ 1810293 h 1810293"/>
              <a:gd name="connsiteX4" fmla="*/ 298781 w 1026561"/>
              <a:gd name="connsiteY4" fmla="*/ 1658781 h 1810293"/>
              <a:gd name="connsiteX5" fmla="*/ 300610 w 1026561"/>
              <a:gd name="connsiteY5" fmla="*/ 1651762 h 1810293"/>
              <a:gd name="connsiteX6" fmla="*/ 330286 w 1026561"/>
              <a:gd name="connsiteY6" fmla="*/ 1361333 h 1810293"/>
              <a:gd name="connsiteX7" fmla="*/ 70894 w 1026561"/>
              <a:gd name="connsiteY7" fmla="*/ 541297 h 1810293"/>
              <a:gd name="connsiteX8" fmla="*/ 0 w 1026561"/>
              <a:gd name="connsiteY8" fmla="*/ 448925 h 1810293"/>
              <a:gd name="connsiteX9" fmla="*/ 0 w 1026561"/>
              <a:gd name="connsiteY9" fmla="*/ 414084 h 181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6561" h="1810293">
                <a:moveTo>
                  <a:pt x="526311" y="0"/>
                </a:moveTo>
                <a:lnTo>
                  <a:pt x="561417" y="0"/>
                </a:lnTo>
                <a:lnTo>
                  <a:pt x="692302" y="182203"/>
                </a:lnTo>
                <a:cubicBezTo>
                  <a:pt x="998453" y="664144"/>
                  <a:pt x="1101401" y="1249370"/>
                  <a:pt x="971633" y="1810293"/>
                </a:cubicBezTo>
                <a:lnTo>
                  <a:pt x="298781" y="1658781"/>
                </a:lnTo>
                <a:lnTo>
                  <a:pt x="300610" y="1651762"/>
                </a:lnTo>
                <a:cubicBezTo>
                  <a:pt x="320068" y="1557951"/>
                  <a:pt x="330286" y="1460820"/>
                  <a:pt x="330286" y="1361333"/>
                </a:cubicBezTo>
                <a:cubicBezTo>
                  <a:pt x="330286" y="1056657"/>
                  <a:pt x="234449" y="774065"/>
                  <a:pt x="70894" y="541297"/>
                </a:cubicBezTo>
                <a:lnTo>
                  <a:pt x="0" y="448925"/>
                </a:lnTo>
                <a:lnTo>
                  <a:pt x="0" y="414084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CA2BE4-6C47-EDFC-04A6-7DB8D8FD9B29}"/>
              </a:ext>
            </a:extLst>
          </p:cNvPr>
          <p:cNvSpPr txBox="1"/>
          <p:nvPr/>
        </p:nvSpPr>
        <p:spPr>
          <a:xfrm>
            <a:off x="-164696" y="3161611"/>
            <a:ext cx="1986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KYC:</a:t>
            </a:r>
          </a:p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Step by Step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1DD489-D88D-F492-3F2A-5E50949F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751" y="2223548"/>
            <a:ext cx="7506767" cy="45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47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30">
            <a:alpha val="96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E698E6-BF1A-FA92-F3BF-E0F45458F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B96EC-C83A-E871-E5FF-F0BE3187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84" t="30424" r="41983" b="43647"/>
          <a:stretch/>
        </p:blipFill>
        <p:spPr>
          <a:xfrm rot="18876461">
            <a:off x="1661108" y="802980"/>
            <a:ext cx="1314817" cy="2632545"/>
          </a:xfrm>
          <a:custGeom>
            <a:avLst/>
            <a:gdLst>
              <a:gd name="connsiteX0" fmla="*/ 740836 w 888135"/>
              <a:gd name="connsiteY0" fmla="*/ 0 h 1778236"/>
              <a:gd name="connsiteX1" fmla="*/ 703455 w 888135"/>
              <a:gd name="connsiteY1" fmla="*/ 1658373 h 1778236"/>
              <a:gd name="connsiteX2" fmla="*/ 642460 w 888135"/>
              <a:gd name="connsiteY2" fmla="*/ 1778236 h 1778236"/>
              <a:gd name="connsiteX3" fmla="*/ 413792 w 888135"/>
              <a:gd name="connsiteY3" fmla="*/ 1778236 h 1778236"/>
              <a:gd name="connsiteX4" fmla="*/ 0 w 888135"/>
              <a:gd name="connsiteY4" fmla="*/ 1543310 h 1778236"/>
              <a:gd name="connsiteX5" fmla="*/ 43059 w 888135"/>
              <a:gd name="connsiteY5" fmla="*/ 1469280 h 1778236"/>
              <a:gd name="connsiteX6" fmla="*/ 145902 w 888135"/>
              <a:gd name="connsiteY6" fmla="*/ 382549 h 1778236"/>
              <a:gd name="connsiteX7" fmla="*/ 100040 w 888135"/>
              <a:gd name="connsiteY7" fmla="*/ 255083 h 177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8135" h="1778236">
                <a:moveTo>
                  <a:pt x="740836" y="0"/>
                </a:moveTo>
                <a:cubicBezTo>
                  <a:pt x="950631" y="536155"/>
                  <a:pt x="934689" y="1132662"/>
                  <a:pt x="703455" y="1658373"/>
                </a:cubicBezTo>
                <a:lnTo>
                  <a:pt x="642460" y="1778236"/>
                </a:lnTo>
                <a:lnTo>
                  <a:pt x="413792" y="1778236"/>
                </a:lnTo>
                <a:lnTo>
                  <a:pt x="0" y="1543310"/>
                </a:lnTo>
                <a:lnTo>
                  <a:pt x="43059" y="1469280"/>
                </a:lnTo>
                <a:cubicBezTo>
                  <a:pt x="216050" y="1135762"/>
                  <a:pt x="255924" y="744718"/>
                  <a:pt x="145902" y="382549"/>
                </a:cubicBezTo>
                <a:lnTo>
                  <a:pt x="100040" y="255083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560E1D-5DB7-609C-5C7F-9DDCC0CFAE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82" t="32426" r="79181" b="39952"/>
          <a:stretch/>
        </p:blipFill>
        <p:spPr>
          <a:xfrm rot="337091">
            <a:off x="1866091" y="3302808"/>
            <a:ext cx="816524" cy="1894313"/>
          </a:xfrm>
          <a:custGeom>
            <a:avLst/>
            <a:gdLst>
              <a:gd name="connsiteX0" fmla="*/ 672219 w 816524"/>
              <a:gd name="connsiteY0" fmla="*/ 0 h 1894313"/>
              <a:gd name="connsiteX1" fmla="*/ 520012 w 816524"/>
              <a:gd name="connsiteY1" fmla="*/ 1894313 h 1894313"/>
              <a:gd name="connsiteX2" fmla="*/ 0 w 816524"/>
              <a:gd name="connsiteY2" fmla="*/ 1586639 h 1894313"/>
              <a:gd name="connsiteX3" fmla="*/ 0 w 816524"/>
              <a:gd name="connsiteY3" fmla="*/ 1363673 h 1894313"/>
              <a:gd name="connsiteX4" fmla="*/ 27143 w 816524"/>
              <a:gd name="connsiteY4" fmla="*/ 1303968 h 1894313"/>
              <a:gd name="connsiteX5" fmla="*/ 126507 w 816524"/>
              <a:gd name="connsiteY5" fmla="*/ 876186 h 1894313"/>
              <a:gd name="connsiteX6" fmla="*/ 59154 w 816524"/>
              <a:gd name="connsiteY6" fmla="*/ 300375 h 1894313"/>
              <a:gd name="connsiteX7" fmla="*/ 39353 w 816524"/>
              <a:gd name="connsiteY7" fmla="*/ 248320 h 189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524" h="1894313">
                <a:moveTo>
                  <a:pt x="672219" y="0"/>
                </a:moveTo>
                <a:cubicBezTo>
                  <a:pt x="908492" y="621394"/>
                  <a:pt x="852470" y="1318617"/>
                  <a:pt x="520012" y="1894313"/>
                </a:cubicBezTo>
                <a:lnTo>
                  <a:pt x="0" y="1586639"/>
                </a:lnTo>
                <a:lnTo>
                  <a:pt x="0" y="1363673"/>
                </a:lnTo>
                <a:lnTo>
                  <a:pt x="27143" y="1303968"/>
                </a:lnTo>
                <a:cubicBezTo>
                  <a:pt x="80102" y="1170565"/>
                  <a:pt x="114394" y="1026959"/>
                  <a:pt x="126507" y="876186"/>
                </a:cubicBezTo>
                <a:cubicBezTo>
                  <a:pt x="142657" y="675154"/>
                  <a:pt x="117848" y="480409"/>
                  <a:pt x="59154" y="300375"/>
                </a:cubicBezTo>
                <a:lnTo>
                  <a:pt x="39353" y="24832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993623-4B8A-9FE3-CD1D-A100A711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22" t="37935" r="22796" b="34619"/>
          <a:stretch/>
        </p:blipFill>
        <p:spPr>
          <a:xfrm rot="3491443">
            <a:off x="828966" y="4559663"/>
            <a:ext cx="903409" cy="1882204"/>
          </a:xfrm>
          <a:custGeom>
            <a:avLst/>
            <a:gdLst>
              <a:gd name="connsiteX0" fmla="*/ 735511 w 903409"/>
              <a:gd name="connsiteY0" fmla="*/ 0 h 1882204"/>
              <a:gd name="connsiteX1" fmla="*/ 634526 w 903409"/>
              <a:gd name="connsiteY1" fmla="*/ 1882204 h 1882204"/>
              <a:gd name="connsiteX2" fmla="*/ 0 w 903409"/>
              <a:gd name="connsiteY2" fmla="*/ 1525680 h 1882204"/>
              <a:gd name="connsiteX3" fmla="*/ 0 w 903409"/>
              <a:gd name="connsiteY3" fmla="*/ 1468675 h 1882204"/>
              <a:gd name="connsiteX4" fmla="*/ 53667 w 903409"/>
              <a:gd name="connsiteY4" fmla="*/ 1363593 h 1882204"/>
              <a:gd name="connsiteX5" fmla="*/ 88659 w 903409"/>
              <a:gd name="connsiteY5" fmla="*/ 289003 h 1882204"/>
              <a:gd name="connsiteX6" fmla="*/ 78636 w 903409"/>
              <a:gd name="connsiteY6" fmla="*/ 264875 h 18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3409" h="1882204">
                <a:moveTo>
                  <a:pt x="735511" y="0"/>
                </a:moveTo>
                <a:cubicBezTo>
                  <a:pt x="990638" y="613913"/>
                  <a:pt x="953470" y="1306683"/>
                  <a:pt x="634526" y="1882204"/>
                </a:cubicBezTo>
                <a:lnTo>
                  <a:pt x="0" y="1525680"/>
                </a:lnTo>
                <a:lnTo>
                  <a:pt x="0" y="1468675"/>
                </a:lnTo>
                <a:lnTo>
                  <a:pt x="53667" y="1363593"/>
                </a:lnTo>
                <a:cubicBezTo>
                  <a:pt x="203862" y="1023133"/>
                  <a:pt x="213882" y="637001"/>
                  <a:pt x="88659" y="289003"/>
                </a:cubicBezTo>
                <a:lnTo>
                  <a:pt x="78636" y="264875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4852A-F1F2-1229-E968-EC1A3D5B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62" t="72912" r="44055" b="189"/>
          <a:stretch/>
        </p:blipFill>
        <p:spPr>
          <a:xfrm rot="6163645">
            <a:off x="-837018" y="4584647"/>
            <a:ext cx="1047440" cy="1844742"/>
          </a:xfrm>
          <a:custGeom>
            <a:avLst/>
            <a:gdLst>
              <a:gd name="connsiteX0" fmla="*/ 969407 w 1047440"/>
              <a:gd name="connsiteY0" fmla="*/ 0 h 1844742"/>
              <a:gd name="connsiteX1" fmla="*/ 627168 w 1047440"/>
              <a:gd name="connsiteY1" fmla="*/ 1844742 h 1844742"/>
              <a:gd name="connsiteX2" fmla="*/ 0 w 1047440"/>
              <a:gd name="connsiteY2" fmla="*/ 1394434 h 1844742"/>
              <a:gd name="connsiteX3" fmla="*/ 68374 w 1047440"/>
              <a:gd name="connsiteY3" fmla="*/ 1295485 h 1844742"/>
              <a:gd name="connsiteX4" fmla="*/ 282226 w 1047440"/>
              <a:gd name="connsiteY4" fmla="*/ 479588 h 1844742"/>
              <a:gd name="connsiteX5" fmla="*/ 268224 w 1047440"/>
              <a:gd name="connsiteY5" fmla="*/ 332718 h 1844742"/>
              <a:gd name="connsiteX6" fmla="*/ 241264 w 1047440"/>
              <a:gd name="connsiteY6" fmla="*/ 197917 h 184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440" h="1844742">
                <a:moveTo>
                  <a:pt x="969407" y="0"/>
                </a:moveTo>
                <a:cubicBezTo>
                  <a:pt x="1145713" y="633927"/>
                  <a:pt x="1019747" y="1312908"/>
                  <a:pt x="627168" y="1844742"/>
                </a:cubicBezTo>
                <a:lnTo>
                  <a:pt x="0" y="1394434"/>
                </a:lnTo>
                <a:lnTo>
                  <a:pt x="68374" y="1295485"/>
                </a:lnTo>
                <a:cubicBezTo>
                  <a:pt x="215623" y="1058794"/>
                  <a:pt x="295329" y="777758"/>
                  <a:pt x="282226" y="479588"/>
                </a:cubicBezTo>
                <a:cubicBezTo>
                  <a:pt x="280043" y="429892"/>
                  <a:pt x="275332" y="380898"/>
                  <a:pt x="268224" y="332718"/>
                </a:cubicBezTo>
                <a:lnTo>
                  <a:pt x="241264" y="197917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F342D7-897E-BAB2-288B-419823A0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56" t="34892" r="4942" b="37980"/>
          <a:stretch/>
        </p:blipFill>
        <p:spPr>
          <a:xfrm rot="9223662">
            <a:off x="-1797419" y="3419214"/>
            <a:ext cx="977457" cy="1860411"/>
          </a:xfrm>
          <a:custGeom>
            <a:avLst/>
            <a:gdLst>
              <a:gd name="connsiteX0" fmla="*/ 907581 w 977457"/>
              <a:gd name="connsiteY0" fmla="*/ 0 h 1860411"/>
              <a:gd name="connsiteX1" fmla="*/ 543568 w 977457"/>
              <a:gd name="connsiteY1" fmla="*/ 1860411 h 1860411"/>
              <a:gd name="connsiteX2" fmla="*/ 0 w 977457"/>
              <a:gd name="connsiteY2" fmla="*/ 1458433 h 1860411"/>
              <a:gd name="connsiteX3" fmla="*/ 0 w 977457"/>
              <a:gd name="connsiteY3" fmla="*/ 1319575 h 1860411"/>
              <a:gd name="connsiteX4" fmla="*/ 2546 w 977457"/>
              <a:gd name="connsiteY4" fmla="*/ 1315748 h 1860411"/>
              <a:gd name="connsiteX5" fmla="*/ 168270 w 977457"/>
              <a:gd name="connsiteY5" fmla="*/ 222183 h 1860411"/>
              <a:gd name="connsiteX6" fmla="*/ 162938 w 977457"/>
              <a:gd name="connsiteY6" fmla="*/ 204017 h 186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7457" h="1860411">
                <a:moveTo>
                  <a:pt x="907581" y="0"/>
                </a:moveTo>
                <a:cubicBezTo>
                  <a:pt x="1073838" y="639785"/>
                  <a:pt x="939859" y="1324535"/>
                  <a:pt x="543568" y="1860411"/>
                </a:cubicBezTo>
                <a:lnTo>
                  <a:pt x="0" y="1458433"/>
                </a:lnTo>
                <a:lnTo>
                  <a:pt x="0" y="1319575"/>
                </a:lnTo>
                <a:lnTo>
                  <a:pt x="2546" y="1315748"/>
                </a:lnTo>
                <a:cubicBezTo>
                  <a:pt x="204476" y="976498"/>
                  <a:pt x="255569" y="582932"/>
                  <a:pt x="168270" y="222183"/>
                </a:cubicBezTo>
                <a:lnTo>
                  <a:pt x="162938" y="204017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86EDD7-07A3-0EA0-5C50-33C7E983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30" t="45103" r="49200" b="27335"/>
          <a:stretch/>
        </p:blipFill>
        <p:spPr>
          <a:xfrm rot="12674522">
            <a:off x="-1459972" y="1880476"/>
            <a:ext cx="912412" cy="1890147"/>
          </a:xfrm>
          <a:custGeom>
            <a:avLst/>
            <a:gdLst>
              <a:gd name="connsiteX0" fmla="*/ 764674 w 912412"/>
              <a:gd name="connsiteY0" fmla="*/ 0 h 1890147"/>
              <a:gd name="connsiteX1" fmla="*/ 619828 w 912412"/>
              <a:gd name="connsiteY1" fmla="*/ 1890147 h 1890147"/>
              <a:gd name="connsiteX2" fmla="*/ 0 w 912412"/>
              <a:gd name="connsiteY2" fmla="*/ 1521025 h 1890147"/>
              <a:gd name="connsiteX3" fmla="*/ 51896 w 912412"/>
              <a:gd name="connsiteY3" fmla="*/ 1416101 h 1890147"/>
              <a:gd name="connsiteX4" fmla="*/ 75201 w 912412"/>
              <a:gd name="connsiteY4" fmla="*/ 300564 h 1890147"/>
              <a:gd name="connsiteX5" fmla="*/ 61778 w 912412"/>
              <a:gd name="connsiteY5" fmla="*/ 270249 h 189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2412" h="1890147">
                <a:moveTo>
                  <a:pt x="764674" y="0"/>
                </a:moveTo>
                <a:cubicBezTo>
                  <a:pt x="1003857" y="622095"/>
                  <a:pt x="950544" y="1317789"/>
                  <a:pt x="619828" y="1890147"/>
                </a:cubicBezTo>
                <a:lnTo>
                  <a:pt x="0" y="1521025"/>
                </a:lnTo>
                <a:lnTo>
                  <a:pt x="51896" y="1416101"/>
                </a:lnTo>
                <a:cubicBezTo>
                  <a:pt x="200449" y="1075788"/>
                  <a:pt x="219954" y="677055"/>
                  <a:pt x="75201" y="300564"/>
                </a:cubicBezTo>
                <a:lnTo>
                  <a:pt x="61778" y="270249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9D8379-F24C-2F5C-FB51-1FCA8BB9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312" r="90021" b="2291"/>
          <a:stretch/>
        </p:blipFill>
        <p:spPr>
          <a:xfrm rot="16812680">
            <a:off x="-217043" y="1199836"/>
            <a:ext cx="1026561" cy="1810293"/>
          </a:xfrm>
          <a:custGeom>
            <a:avLst/>
            <a:gdLst>
              <a:gd name="connsiteX0" fmla="*/ 526311 w 1026561"/>
              <a:gd name="connsiteY0" fmla="*/ 0 h 1810293"/>
              <a:gd name="connsiteX1" fmla="*/ 561417 w 1026561"/>
              <a:gd name="connsiteY1" fmla="*/ 0 h 1810293"/>
              <a:gd name="connsiteX2" fmla="*/ 692302 w 1026561"/>
              <a:gd name="connsiteY2" fmla="*/ 182203 h 1810293"/>
              <a:gd name="connsiteX3" fmla="*/ 971633 w 1026561"/>
              <a:gd name="connsiteY3" fmla="*/ 1810293 h 1810293"/>
              <a:gd name="connsiteX4" fmla="*/ 298781 w 1026561"/>
              <a:gd name="connsiteY4" fmla="*/ 1658781 h 1810293"/>
              <a:gd name="connsiteX5" fmla="*/ 300610 w 1026561"/>
              <a:gd name="connsiteY5" fmla="*/ 1651762 h 1810293"/>
              <a:gd name="connsiteX6" fmla="*/ 330286 w 1026561"/>
              <a:gd name="connsiteY6" fmla="*/ 1361333 h 1810293"/>
              <a:gd name="connsiteX7" fmla="*/ 70894 w 1026561"/>
              <a:gd name="connsiteY7" fmla="*/ 541297 h 1810293"/>
              <a:gd name="connsiteX8" fmla="*/ 0 w 1026561"/>
              <a:gd name="connsiteY8" fmla="*/ 448925 h 1810293"/>
              <a:gd name="connsiteX9" fmla="*/ 0 w 1026561"/>
              <a:gd name="connsiteY9" fmla="*/ 414084 h 181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6561" h="1810293">
                <a:moveTo>
                  <a:pt x="526311" y="0"/>
                </a:moveTo>
                <a:lnTo>
                  <a:pt x="561417" y="0"/>
                </a:lnTo>
                <a:lnTo>
                  <a:pt x="692302" y="182203"/>
                </a:lnTo>
                <a:cubicBezTo>
                  <a:pt x="998453" y="664144"/>
                  <a:pt x="1101401" y="1249370"/>
                  <a:pt x="971633" y="1810293"/>
                </a:cubicBezTo>
                <a:lnTo>
                  <a:pt x="298781" y="1658781"/>
                </a:lnTo>
                <a:lnTo>
                  <a:pt x="300610" y="1651762"/>
                </a:lnTo>
                <a:cubicBezTo>
                  <a:pt x="320068" y="1557951"/>
                  <a:pt x="330286" y="1460820"/>
                  <a:pt x="330286" y="1361333"/>
                </a:cubicBezTo>
                <a:cubicBezTo>
                  <a:pt x="330286" y="1056657"/>
                  <a:pt x="234449" y="774065"/>
                  <a:pt x="70894" y="541297"/>
                </a:cubicBezTo>
                <a:lnTo>
                  <a:pt x="0" y="448925"/>
                </a:lnTo>
                <a:lnTo>
                  <a:pt x="0" y="414084"/>
                </a:ln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5EBF50-C7AE-83A8-86C6-F1C07717659F}"/>
              </a:ext>
            </a:extLst>
          </p:cNvPr>
          <p:cNvSpPr txBox="1"/>
          <p:nvPr/>
        </p:nvSpPr>
        <p:spPr>
          <a:xfrm>
            <a:off x="-151445" y="3360394"/>
            <a:ext cx="1986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KYC:</a:t>
            </a:r>
          </a:p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Step by Step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BA9F0D-4828-DCF3-FCCF-237F9C94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92" y="2027583"/>
            <a:ext cx="7893097" cy="467752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D767F0C-9BC9-6731-CC8D-6949F125446F}"/>
              </a:ext>
            </a:extLst>
          </p:cNvPr>
          <p:cNvSpPr/>
          <p:nvPr/>
        </p:nvSpPr>
        <p:spPr>
          <a:xfrm>
            <a:off x="4373217" y="159027"/>
            <a:ext cx="1510748" cy="1736035"/>
          </a:xfrm>
          <a:prstGeom prst="roundRect">
            <a:avLst/>
          </a:prstGeom>
          <a:solidFill>
            <a:srgbClr val="4B8C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🔵 </a:t>
            </a:r>
            <a:r>
              <a:rPr lang="en-US" sz="11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Income – High Spending</a:t>
            </a:r>
            <a:b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Premium buyers with strong purchasing power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A5C9D92-387E-AF47-29D5-4E595CAE2B53}"/>
              </a:ext>
            </a:extLst>
          </p:cNvPr>
          <p:cNvSpPr/>
          <p:nvPr/>
        </p:nvSpPr>
        <p:spPr>
          <a:xfrm>
            <a:off x="6175512" y="177401"/>
            <a:ext cx="1510748" cy="1736035"/>
          </a:xfrm>
          <a:prstGeom prst="roundRect">
            <a:avLst/>
          </a:prstGeom>
          <a:solidFill>
            <a:srgbClr val="8162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🟣 </a:t>
            </a: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Income – Low Spending-Budget-conscious individuals with potential for upselling.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913B6CB-E369-5638-1841-20CC55D30989}"/>
              </a:ext>
            </a:extLst>
          </p:cNvPr>
          <p:cNvSpPr/>
          <p:nvPr/>
        </p:nvSpPr>
        <p:spPr>
          <a:xfrm>
            <a:off x="8017564" y="177400"/>
            <a:ext cx="1510748" cy="1736035"/>
          </a:xfrm>
          <a:prstGeom prst="roundRect">
            <a:avLst/>
          </a:prstGeom>
          <a:solidFill>
            <a:srgbClr val="F7CD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🟡 </a:t>
            </a: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 Income – High Spending Loyal or impulsive shoppers worth nurturing with tailored offers</a:t>
            </a: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EE301F1-566E-B60A-DB19-421368B437FC}"/>
              </a:ext>
            </a:extLst>
          </p:cNvPr>
          <p:cNvSpPr/>
          <p:nvPr/>
        </p:nvSpPr>
        <p:spPr>
          <a:xfrm>
            <a:off x="10045148" y="164146"/>
            <a:ext cx="1510748" cy="1736035"/>
          </a:xfrm>
          <a:prstGeom prst="roundRect">
            <a:avLst/>
          </a:prstGeom>
          <a:solidFill>
            <a:srgbClr val="5ADB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🟢 </a:t>
            </a: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 Income – Low Spending Cost-sensitive customers needing value-driven engagement.</a:t>
            </a:r>
          </a:p>
        </p:txBody>
      </p:sp>
    </p:spTree>
    <p:extLst>
      <p:ext uri="{BB962C8B-B14F-4D97-AF65-F5344CB8AC3E}">
        <p14:creationId xmlns:p14="http://schemas.microsoft.com/office/powerpoint/2010/main" val="2381298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53A71-73C2-ED01-46F5-AC315A382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71EF0B2-6B6B-D80F-DC03-7E9BD4958570}"/>
              </a:ext>
            </a:extLst>
          </p:cNvPr>
          <p:cNvSpPr/>
          <p:nvPr/>
        </p:nvSpPr>
        <p:spPr>
          <a:xfrm>
            <a:off x="2941982" y="1113182"/>
            <a:ext cx="4846320" cy="4850296"/>
          </a:xfrm>
          <a:prstGeom prst="ellipse">
            <a:avLst/>
          </a:prstGeom>
          <a:solidFill>
            <a:srgbClr val="5ADB9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Multi-Dimensional Segmentation</a:t>
            </a:r>
          </a:p>
          <a:p>
            <a:pPr algn="ctr"/>
            <a:endParaRPr lang="en-US" sz="3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WHY?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61FBBD-F6E3-ACC5-3F60-B7D19A1BEA64}"/>
              </a:ext>
            </a:extLst>
          </p:cNvPr>
          <p:cNvSpPr/>
          <p:nvPr/>
        </p:nvSpPr>
        <p:spPr>
          <a:xfrm>
            <a:off x="873186" y="4553248"/>
            <a:ext cx="1892808" cy="1892808"/>
          </a:xfrm>
          <a:prstGeom prst="ellipse">
            <a:avLst/>
          </a:prstGeom>
          <a:solidFill>
            <a:schemeClr val="bg1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Personalized offers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CA3A99-2505-6513-7D49-F9EBECAC6D44}"/>
              </a:ext>
            </a:extLst>
          </p:cNvPr>
          <p:cNvSpPr/>
          <p:nvPr/>
        </p:nvSpPr>
        <p:spPr>
          <a:xfrm>
            <a:off x="9521023" y="1883200"/>
            <a:ext cx="2667663" cy="2670048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Loyalty isn't always tied to income</a:t>
            </a:r>
            <a:endParaRPr lang="en-US" sz="20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16A496-2B6C-9810-7C15-8D405BA796FE}"/>
              </a:ext>
            </a:extLst>
          </p:cNvPr>
          <p:cNvSpPr/>
          <p:nvPr/>
        </p:nvSpPr>
        <p:spPr>
          <a:xfrm>
            <a:off x="7788300" y="4134678"/>
            <a:ext cx="2002536" cy="20010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Retention efforts</a:t>
            </a:r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aligned to behavior, not just demographics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124C40-CAFC-BA3E-F746-B0507DA90C60}"/>
              </a:ext>
            </a:extLst>
          </p:cNvPr>
          <p:cNvSpPr/>
          <p:nvPr/>
        </p:nvSpPr>
        <p:spPr>
          <a:xfrm>
            <a:off x="-39756" y="1358348"/>
            <a:ext cx="2423160" cy="2425148"/>
          </a:xfrm>
          <a:prstGeom prst="ellipse">
            <a:avLst/>
          </a:prstGeom>
          <a:solidFill>
            <a:srgbClr val="023E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low-income customers are highly engaged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50ED34-AC43-80C0-5E45-638F0B628189}"/>
              </a:ext>
            </a:extLst>
          </p:cNvPr>
          <p:cNvSpPr/>
          <p:nvPr/>
        </p:nvSpPr>
        <p:spPr>
          <a:xfrm>
            <a:off x="7342366" y="298174"/>
            <a:ext cx="2395728" cy="2395728"/>
          </a:xfrm>
          <a:prstGeom prst="ellipse">
            <a:avLst/>
          </a:prstGeom>
          <a:solidFill>
            <a:srgbClr val="8162B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High-income groups don’t always spend more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09A01D-A69F-706A-F90A-4E366B75817B}"/>
              </a:ext>
            </a:extLst>
          </p:cNvPr>
          <p:cNvSpPr/>
          <p:nvPr/>
        </p:nvSpPr>
        <p:spPr>
          <a:xfrm>
            <a:off x="2361869" y="63876"/>
            <a:ext cx="1775791" cy="1773936"/>
          </a:xfrm>
          <a:prstGeom prst="ellipse">
            <a:avLst/>
          </a:prstGeom>
          <a:solidFill>
            <a:srgbClr val="0E213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Targeting strategies</a:t>
            </a:r>
          </a:p>
        </p:txBody>
      </p:sp>
    </p:spTree>
    <p:extLst>
      <p:ext uri="{BB962C8B-B14F-4D97-AF65-F5344CB8AC3E}">
        <p14:creationId xmlns:p14="http://schemas.microsoft.com/office/powerpoint/2010/main" val="146278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0449E9-5CAC-EB88-B5E3-3B9A8A3A14B9}"/>
              </a:ext>
            </a:extLst>
          </p:cNvPr>
          <p:cNvSpPr/>
          <p:nvPr/>
        </p:nvSpPr>
        <p:spPr>
          <a:xfrm>
            <a:off x="0" y="16727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rgbClr val="091113">
                  <a:alpha val="0"/>
                </a:srgbClr>
              </a:gs>
              <a:gs pos="100000">
                <a:schemeClr val="tx1">
                  <a:alpha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ECC460-5303-0CFD-E285-98D73DC966D7}"/>
              </a:ext>
            </a:extLst>
          </p:cNvPr>
          <p:cNvGrpSpPr/>
          <p:nvPr/>
        </p:nvGrpSpPr>
        <p:grpSpPr>
          <a:xfrm>
            <a:off x="-2433005" y="-3080725"/>
            <a:ext cx="4451112" cy="4442383"/>
            <a:chOff x="0" y="1207808"/>
            <a:chExt cx="4451112" cy="444238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B4C416D-90CD-7657-FD73-BC2C84ED3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384" t="30424" r="41983" b="43647"/>
            <a:stretch/>
          </p:blipFill>
          <p:spPr>
            <a:xfrm>
              <a:off x="3562977" y="2681904"/>
              <a:ext cx="888135" cy="1778236"/>
            </a:xfrm>
            <a:custGeom>
              <a:avLst/>
              <a:gdLst>
                <a:gd name="connsiteX0" fmla="*/ 740836 w 888135"/>
                <a:gd name="connsiteY0" fmla="*/ 0 h 1778236"/>
                <a:gd name="connsiteX1" fmla="*/ 703455 w 888135"/>
                <a:gd name="connsiteY1" fmla="*/ 1658373 h 1778236"/>
                <a:gd name="connsiteX2" fmla="*/ 642460 w 888135"/>
                <a:gd name="connsiteY2" fmla="*/ 1778236 h 1778236"/>
                <a:gd name="connsiteX3" fmla="*/ 413792 w 888135"/>
                <a:gd name="connsiteY3" fmla="*/ 1778236 h 1778236"/>
                <a:gd name="connsiteX4" fmla="*/ 0 w 888135"/>
                <a:gd name="connsiteY4" fmla="*/ 1543310 h 1778236"/>
                <a:gd name="connsiteX5" fmla="*/ 43059 w 888135"/>
                <a:gd name="connsiteY5" fmla="*/ 1469280 h 1778236"/>
                <a:gd name="connsiteX6" fmla="*/ 145902 w 888135"/>
                <a:gd name="connsiteY6" fmla="*/ 382549 h 1778236"/>
                <a:gd name="connsiteX7" fmla="*/ 100040 w 888135"/>
                <a:gd name="connsiteY7" fmla="*/ 255083 h 177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8135" h="1778236">
                  <a:moveTo>
                    <a:pt x="740836" y="0"/>
                  </a:moveTo>
                  <a:cubicBezTo>
                    <a:pt x="950631" y="536155"/>
                    <a:pt x="934689" y="1132662"/>
                    <a:pt x="703455" y="1658373"/>
                  </a:cubicBezTo>
                  <a:lnTo>
                    <a:pt x="642460" y="1778236"/>
                  </a:lnTo>
                  <a:lnTo>
                    <a:pt x="413792" y="1778236"/>
                  </a:lnTo>
                  <a:lnTo>
                    <a:pt x="0" y="1543310"/>
                  </a:lnTo>
                  <a:lnTo>
                    <a:pt x="43059" y="1469280"/>
                  </a:lnTo>
                  <a:cubicBezTo>
                    <a:pt x="216050" y="1135762"/>
                    <a:pt x="255924" y="744718"/>
                    <a:pt x="145902" y="382549"/>
                  </a:cubicBezTo>
                  <a:lnTo>
                    <a:pt x="100040" y="255083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7253F52-0131-221B-4687-D1E979F74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882" t="32426" r="79181" b="39952"/>
            <a:stretch/>
          </p:blipFill>
          <p:spPr>
            <a:xfrm rot="3060630">
              <a:off x="2827569" y="4080392"/>
              <a:ext cx="816524" cy="1894313"/>
            </a:xfrm>
            <a:custGeom>
              <a:avLst/>
              <a:gdLst>
                <a:gd name="connsiteX0" fmla="*/ 672219 w 816524"/>
                <a:gd name="connsiteY0" fmla="*/ 0 h 1894313"/>
                <a:gd name="connsiteX1" fmla="*/ 520012 w 816524"/>
                <a:gd name="connsiteY1" fmla="*/ 1894313 h 1894313"/>
                <a:gd name="connsiteX2" fmla="*/ 0 w 816524"/>
                <a:gd name="connsiteY2" fmla="*/ 1586639 h 1894313"/>
                <a:gd name="connsiteX3" fmla="*/ 0 w 816524"/>
                <a:gd name="connsiteY3" fmla="*/ 1363673 h 1894313"/>
                <a:gd name="connsiteX4" fmla="*/ 27143 w 816524"/>
                <a:gd name="connsiteY4" fmla="*/ 1303968 h 1894313"/>
                <a:gd name="connsiteX5" fmla="*/ 126507 w 816524"/>
                <a:gd name="connsiteY5" fmla="*/ 876186 h 1894313"/>
                <a:gd name="connsiteX6" fmla="*/ 59154 w 816524"/>
                <a:gd name="connsiteY6" fmla="*/ 300375 h 1894313"/>
                <a:gd name="connsiteX7" fmla="*/ 39353 w 816524"/>
                <a:gd name="connsiteY7" fmla="*/ 248320 h 189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6524" h="1894313">
                  <a:moveTo>
                    <a:pt x="672219" y="0"/>
                  </a:moveTo>
                  <a:cubicBezTo>
                    <a:pt x="908492" y="621394"/>
                    <a:pt x="852470" y="1318617"/>
                    <a:pt x="520012" y="1894313"/>
                  </a:cubicBezTo>
                  <a:lnTo>
                    <a:pt x="0" y="1586639"/>
                  </a:lnTo>
                  <a:lnTo>
                    <a:pt x="0" y="1363673"/>
                  </a:lnTo>
                  <a:lnTo>
                    <a:pt x="27143" y="1303968"/>
                  </a:lnTo>
                  <a:cubicBezTo>
                    <a:pt x="80102" y="1170565"/>
                    <a:pt x="114394" y="1026959"/>
                    <a:pt x="126507" y="876186"/>
                  </a:cubicBezTo>
                  <a:cubicBezTo>
                    <a:pt x="142657" y="675154"/>
                    <a:pt x="117848" y="480409"/>
                    <a:pt x="59154" y="300375"/>
                  </a:cubicBezTo>
                  <a:lnTo>
                    <a:pt x="39353" y="248320"/>
                  </a:lnTo>
                  <a:close/>
                </a:path>
              </a:pathLst>
            </a:cu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B9CF06E-BA1D-15D2-CD16-F0D9766E1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8422" t="37935" r="22796" b="34619"/>
            <a:stretch/>
          </p:blipFill>
          <p:spPr>
            <a:xfrm rot="6214982">
              <a:off x="1195829" y="4257385"/>
              <a:ext cx="903409" cy="1882204"/>
            </a:xfrm>
            <a:custGeom>
              <a:avLst/>
              <a:gdLst>
                <a:gd name="connsiteX0" fmla="*/ 735511 w 903409"/>
                <a:gd name="connsiteY0" fmla="*/ 0 h 1882204"/>
                <a:gd name="connsiteX1" fmla="*/ 634526 w 903409"/>
                <a:gd name="connsiteY1" fmla="*/ 1882204 h 1882204"/>
                <a:gd name="connsiteX2" fmla="*/ 0 w 903409"/>
                <a:gd name="connsiteY2" fmla="*/ 1525680 h 1882204"/>
                <a:gd name="connsiteX3" fmla="*/ 0 w 903409"/>
                <a:gd name="connsiteY3" fmla="*/ 1468675 h 1882204"/>
                <a:gd name="connsiteX4" fmla="*/ 53667 w 903409"/>
                <a:gd name="connsiteY4" fmla="*/ 1363593 h 1882204"/>
                <a:gd name="connsiteX5" fmla="*/ 88659 w 903409"/>
                <a:gd name="connsiteY5" fmla="*/ 289003 h 1882204"/>
                <a:gd name="connsiteX6" fmla="*/ 78636 w 903409"/>
                <a:gd name="connsiteY6" fmla="*/ 264875 h 188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409" h="1882204">
                  <a:moveTo>
                    <a:pt x="735511" y="0"/>
                  </a:moveTo>
                  <a:cubicBezTo>
                    <a:pt x="990638" y="613913"/>
                    <a:pt x="953470" y="1306683"/>
                    <a:pt x="634526" y="1882204"/>
                  </a:cubicBezTo>
                  <a:lnTo>
                    <a:pt x="0" y="1525680"/>
                  </a:lnTo>
                  <a:lnTo>
                    <a:pt x="0" y="1468675"/>
                  </a:lnTo>
                  <a:lnTo>
                    <a:pt x="53667" y="1363593"/>
                  </a:lnTo>
                  <a:cubicBezTo>
                    <a:pt x="203862" y="1023133"/>
                    <a:pt x="213882" y="637001"/>
                    <a:pt x="88659" y="289003"/>
                  </a:cubicBezTo>
                  <a:lnTo>
                    <a:pt x="78636" y="264875"/>
                  </a:lnTo>
                  <a:close/>
                </a:path>
              </a:pathLst>
            </a:custGeom>
            <a:solidFill>
              <a:srgbClr val="6DA1A4"/>
            </a:solidFill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0A33C8E-9A74-075C-20FA-EACFB9E66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762" t="72912" r="44055" b="189"/>
            <a:stretch/>
          </p:blipFill>
          <p:spPr>
            <a:xfrm rot="8887184">
              <a:off x="0" y="3145710"/>
              <a:ext cx="1047440" cy="1844742"/>
            </a:xfrm>
            <a:custGeom>
              <a:avLst/>
              <a:gdLst>
                <a:gd name="connsiteX0" fmla="*/ 969407 w 1047440"/>
                <a:gd name="connsiteY0" fmla="*/ 0 h 1844742"/>
                <a:gd name="connsiteX1" fmla="*/ 627168 w 1047440"/>
                <a:gd name="connsiteY1" fmla="*/ 1844742 h 1844742"/>
                <a:gd name="connsiteX2" fmla="*/ 0 w 1047440"/>
                <a:gd name="connsiteY2" fmla="*/ 1394434 h 1844742"/>
                <a:gd name="connsiteX3" fmla="*/ 68374 w 1047440"/>
                <a:gd name="connsiteY3" fmla="*/ 1295485 h 1844742"/>
                <a:gd name="connsiteX4" fmla="*/ 282226 w 1047440"/>
                <a:gd name="connsiteY4" fmla="*/ 479588 h 1844742"/>
                <a:gd name="connsiteX5" fmla="*/ 268224 w 1047440"/>
                <a:gd name="connsiteY5" fmla="*/ 332718 h 1844742"/>
                <a:gd name="connsiteX6" fmla="*/ 241264 w 1047440"/>
                <a:gd name="connsiteY6" fmla="*/ 197917 h 184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440" h="1844742">
                  <a:moveTo>
                    <a:pt x="969407" y="0"/>
                  </a:moveTo>
                  <a:cubicBezTo>
                    <a:pt x="1145713" y="633927"/>
                    <a:pt x="1019747" y="1312908"/>
                    <a:pt x="627168" y="1844742"/>
                  </a:cubicBezTo>
                  <a:lnTo>
                    <a:pt x="0" y="1394434"/>
                  </a:lnTo>
                  <a:lnTo>
                    <a:pt x="68374" y="1295485"/>
                  </a:lnTo>
                  <a:cubicBezTo>
                    <a:pt x="215623" y="1058794"/>
                    <a:pt x="295329" y="777758"/>
                    <a:pt x="282226" y="479588"/>
                  </a:cubicBezTo>
                  <a:cubicBezTo>
                    <a:pt x="280043" y="429892"/>
                    <a:pt x="275332" y="380898"/>
                    <a:pt x="268224" y="332718"/>
                  </a:cubicBezTo>
                  <a:lnTo>
                    <a:pt x="241264" y="197917"/>
                  </a:lnTo>
                  <a:close/>
                </a:path>
              </a:pathLst>
            </a:cu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D4E6B20-595F-B707-0654-45A45E37E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556" t="34892" r="4942" b="37980"/>
            <a:stretch/>
          </p:blipFill>
          <p:spPr>
            <a:xfrm rot="11947201">
              <a:off x="160110" y="1616302"/>
              <a:ext cx="977457" cy="1860411"/>
            </a:xfrm>
            <a:custGeom>
              <a:avLst/>
              <a:gdLst>
                <a:gd name="connsiteX0" fmla="*/ 907581 w 977457"/>
                <a:gd name="connsiteY0" fmla="*/ 0 h 1860411"/>
                <a:gd name="connsiteX1" fmla="*/ 543568 w 977457"/>
                <a:gd name="connsiteY1" fmla="*/ 1860411 h 1860411"/>
                <a:gd name="connsiteX2" fmla="*/ 0 w 977457"/>
                <a:gd name="connsiteY2" fmla="*/ 1458433 h 1860411"/>
                <a:gd name="connsiteX3" fmla="*/ 0 w 977457"/>
                <a:gd name="connsiteY3" fmla="*/ 1319575 h 1860411"/>
                <a:gd name="connsiteX4" fmla="*/ 2546 w 977457"/>
                <a:gd name="connsiteY4" fmla="*/ 1315748 h 1860411"/>
                <a:gd name="connsiteX5" fmla="*/ 168270 w 977457"/>
                <a:gd name="connsiteY5" fmla="*/ 222183 h 1860411"/>
                <a:gd name="connsiteX6" fmla="*/ 162938 w 977457"/>
                <a:gd name="connsiteY6" fmla="*/ 204017 h 186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457" h="1860411">
                  <a:moveTo>
                    <a:pt x="907581" y="0"/>
                  </a:moveTo>
                  <a:cubicBezTo>
                    <a:pt x="1073838" y="639785"/>
                    <a:pt x="939859" y="1324535"/>
                    <a:pt x="543568" y="1860411"/>
                  </a:cubicBezTo>
                  <a:lnTo>
                    <a:pt x="0" y="1458433"/>
                  </a:lnTo>
                  <a:lnTo>
                    <a:pt x="0" y="1319575"/>
                  </a:lnTo>
                  <a:lnTo>
                    <a:pt x="2546" y="1315748"/>
                  </a:lnTo>
                  <a:cubicBezTo>
                    <a:pt x="204476" y="976498"/>
                    <a:pt x="255569" y="582932"/>
                    <a:pt x="168270" y="222183"/>
                  </a:cubicBezTo>
                  <a:lnTo>
                    <a:pt x="162938" y="204017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0DD4461-0A5D-DED3-71B8-D89A2988F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0" t="45103" r="49200" b="27335"/>
            <a:stretch/>
          </p:blipFill>
          <p:spPr>
            <a:xfrm rot="15398061">
              <a:off x="1491657" y="748384"/>
              <a:ext cx="912412" cy="1890147"/>
            </a:xfrm>
            <a:custGeom>
              <a:avLst/>
              <a:gdLst>
                <a:gd name="connsiteX0" fmla="*/ 764674 w 912412"/>
                <a:gd name="connsiteY0" fmla="*/ 0 h 1890147"/>
                <a:gd name="connsiteX1" fmla="*/ 619828 w 912412"/>
                <a:gd name="connsiteY1" fmla="*/ 1890147 h 1890147"/>
                <a:gd name="connsiteX2" fmla="*/ 0 w 912412"/>
                <a:gd name="connsiteY2" fmla="*/ 1521025 h 1890147"/>
                <a:gd name="connsiteX3" fmla="*/ 51896 w 912412"/>
                <a:gd name="connsiteY3" fmla="*/ 1416101 h 1890147"/>
                <a:gd name="connsiteX4" fmla="*/ 75201 w 912412"/>
                <a:gd name="connsiteY4" fmla="*/ 300564 h 1890147"/>
                <a:gd name="connsiteX5" fmla="*/ 61778 w 912412"/>
                <a:gd name="connsiteY5" fmla="*/ 270249 h 189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2412" h="1890147">
                  <a:moveTo>
                    <a:pt x="764674" y="0"/>
                  </a:moveTo>
                  <a:cubicBezTo>
                    <a:pt x="1003857" y="622095"/>
                    <a:pt x="950544" y="1317789"/>
                    <a:pt x="619828" y="1890147"/>
                  </a:cubicBezTo>
                  <a:lnTo>
                    <a:pt x="0" y="1521025"/>
                  </a:lnTo>
                  <a:lnTo>
                    <a:pt x="51896" y="1416101"/>
                  </a:lnTo>
                  <a:cubicBezTo>
                    <a:pt x="200449" y="1075788"/>
                    <a:pt x="219954" y="677055"/>
                    <a:pt x="75201" y="300564"/>
                  </a:cubicBezTo>
                  <a:lnTo>
                    <a:pt x="61778" y="270249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E6674A7-1E3B-1661-B50F-26D7AAA50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1312" r="90021" b="2291"/>
            <a:stretch/>
          </p:blipFill>
          <p:spPr>
            <a:xfrm rot="19536219">
              <a:off x="2860503" y="1207808"/>
              <a:ext cx="1026561" cy="1810293"/>
            </a:xfrm>
            <a:custGeom>
              <a:avLst/>
              <a:gdLst>
                <a:gd name="connsiteX0" fmla="*/ 526311 w 1026561"/>
                <a:gd name="connsiteY0" fmla="*/ 0 h 1810293"/>
                <a:gd name="connsiteX1" fmla="*/ 561417 w 1026561"/>
                <a:gd name="connsiteY1" fmla="*/ 0 h 1810293"/>
                <a:gd name="connsiteX2" fmla="*/ 692302 w 1026561"/>
                <a:gd name="connsiteY2" fmla="*/ 182203 h 1810293"/>
                <a:gd name="connsiteX3" fmla="*/ 971633 w 1026561"/>
                <a:gd name="connsiteY3" fmla="*/ 1810293 h 1810293"/>
                <a:gd name="connsiteX4" fmla="*/ 298781 w 1026561"/>
                <a:gd name="connsiteY4" fmla="*/ 1658781 h 1810293"/>
                <a:gd name="connsiteX5" fmla="*/ 300610 w 1026561"/>
                <a:gd name="connsiteY5" fmla="*/ 1651762 h 1810293"/>
                <a:gd name="connsiteX6" fmla="*/ 330286 w 1026561"/>
                <a:gd name="connsiteY6" fmla="*/ 1361333 h 1810293"/>
                <a:gd name="connsiteX7" fmla="*/ 70894 w 1026561"/>
                <a:gd name="connsiteY7" fmla="*/ 541297 h 1810293"/>
                <a:gd name="connsiteX8" fmla="*/ 0 w 1026561"/>
                <a:gd name="connsiteY8" fmla="*/ 448925 h 1810293"/>
                <a:gd name="connsiteX9" fmla="*/ 0 w 1026561"/>
                <a:gd name="connsiteY9" fmla="*/ 414084 h 181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6561" h="1810293">
                  <a:moveTo>
                    <a:pt x="526311" y="0"/>
                  </a:moveTo>
                  <a:lnTo>
                    <a:pt x="561417" y="0"/>
                  </a:lnTo>
                  <a:lnTo>
                    <a:pt x="692302" y="182203"/>
                  </a:lnTo>
                  <a:cubicBezTo>
                    <a:pt x="998453" y="664144"/>
                    <a:pt x="1101401" y="1249370"/>
                    <a:pt x="971633" y="1810293"/>
                  </a:cubicBezTo>
                  <a:lnTo>
                    <a:pt x="298781" y="1658781"/>
                  </a:lnTo>
                  <a:lnTo>
                    <a:pt x="300610" y="1651762"/>
                  </a:lnTo>
                  <a:cubicBezTo>
                    <a:pt x="320068" y="1557951"/>
                    <a:pt x="330286" y="1460820"/>
                    <a:pt x="330286" y="1361333"/>
                  </a:cubicBezTo>
                  <a:cubicBezTo>
                    <a:pt x="330286" y="1056657"/>
                    <a:pt x="234449" y="774065"/>
                    <a:pt x="70894" y="541297"/>
                  </a:cubicBezTo>
                  <a:lnTo>
                    <a:pt x="0" y="448925"/>
                  </a:lnTo>
                  <a:lnTo>
                    <a:pt x="0" y="414084"/>
                  </a:lnTo>
                  <a:close/>
                </a:path>
              </a:pathLst>
            </a:custGeom>
          </p:spPr>
        </p:pic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6FDF3F0-F0C4-913D-6337-C7CCE7E8D9F9}"/>
              </a:ext>
            </a:extLst>
          </p:cNvPr>
          <p:cNvSpPr/>
          <p:nvPr/>
        </p:nvSpPr>
        <p:spPr>
          <a:xfrm>
            <a:off x="65587" y="1415175"/>
            <a:ext cx="3751039" cy="5192964"/>
          </a:xfrm>
          <a:prstGeom prst="roundRect">
            <a:avLst/>
          </a:prstGeom>
          <a:solidFill>
            <a:srgbClr val="6DA1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Analysis using the pair plot revealed: </a:t>
            </a:r>
          </a:p>
          <a:p>
            <a:pPr>
              <a:lnSpc>
                <a:spcPct val="200000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Clusters based on Income, Spending Score, and Loyalty Score., where: 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Income varies by cluster – Green cluster represents high-income; others fall within mid-to-lower ranges.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Spending isn’t tied to income – Blue and green clusters spend more despite varying income levels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Loyalty differs across groups – Yellow cluster stands out with the highest loyalty score.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6EA1AAD-9195-E474-9BC3-5FA2451E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683" y="55209"/>
            <a:ext cx="7371385" cy="67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14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40949-D2A9-2B4F-FC66-2B69AD00E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FE23C445-817F-49F3-8686-DAEF340C71A5}"/>
              </a:ext>
            </a:extLst>
          </p:cNvPr>
          <p:cNvGrpSpPr/>
          <p:nvPr/>
        </p:nvGrpSpPr>
        <p:grpSpPr>
          <a:xfrm>
            <a:off x="569843" y="1311963"/>
            <a:ext cx="2464905" cy="2623932"/>
            <a:chOff x="901147" y="1311963"/>
            <a:chExt cx="2464905" cy="2623932"/>
          </a:xfrm>
          <a:solidFill>
            <a:srgbClr val="C493FF"/>
          </a:solidFill>
        </p:grpSpPr>
        <p:sp>
          <p:nvSpPr>
            <p:cNvPr id="80" name="Rectangle: Top Corners Rounded 79">
              <a:extLst>
                <a:ext uri="{FF2B5EF4-FFF2-40B4-BE49-F238E27FC236}">
                  <a16:creationId xmlns:a16="http://schemas.microsoft.com/office/drawing/2014/main" id="{1F2FFEF6-EFC0-008D-27B3-F0B8151D5883}"/>
                </a:ext>
              </a:extLst>
            </p:cNvPr>
            <p:cNvSpPr/>
            <p:nvPr/>
          </p:nvSpPr>
          <p:spPr>
            <a:xfrm>
              <a:off x="901147" y="1311963"/>
              <a:ext cx="2464905" cy="2623932"/>
            </a:xfrm>
            <a:prstGeom prst="round2Same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79A485E-9916-899F-B46A-AD0151AED117}"/>
                </a:ext>
              </a:extLst>
            </p:cNvPr>
            <p:cNvSpPr txBox="1"/>
            <p:nvPr/>
          </p:nvSpPr>
          <p:spPr>
            <a:xfrm>
              <a:off x="1166192" y="1656521"/>
              <a:ext cx="201433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Cluster 2 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D20838A-64F6-D18A-887E-5A970B3D80DA}"/>
                </a:ext>
              </a:extLst>
            </p:cNvPr>
            <p:cNvSpPr txBox="1"/>
            <p:nvPr/>
          </p:nvSpPr>
          <p:spPr>
            <a:xfrm>
              <a:off x="1477618" y="2181692"/>
              <a:ext cx="129208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Brand Advocates</a:t>
              </a:r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B4B647E-8BD6-582E-1465-5319D51C30A9}"/>
              </a:ext>
            </a:extLst>
          </p:cNvPr>
          <p:cNvSpPr/>
          <p:nvPr/>
        </p:nvSpPr>
        <p:spPr>
          <a:xfrm rot="10800000">
            <a:off x="569844" y="2345635"/>
            <a:ext cx="2464904" cy="4200939"/>
          </a:xfrm>
          <a:custGeom>
            <a:avLst/>
            <a:gdLst>
              <a:gd name="connsiteX0" fmla="*/ 2464904 w 2464904"/>
              <a:gd name="connsiteY0" fmla="*/ 4200939 h 4200939"/>
              <a:gd name="connsiteX1" fmla="*/ 2197145 w 2464904"/>
              <a:gd name="connsiteY1" fmla="*/ 4200939 h 4200939"/>
              <a:gd name="connsiteX2" fmla="*/ 1232453 w 2464904"/>
              <a:gd name="connsiteY2" fmla="*/ 3238217 h 4200939"/>
              <a:gd name="connsiteX3" fmla="*/ 267761 w 2464904"/>
              <a:gd name="connsiteY3" fmla="*/ 4200939 h 4200939"/>
              <a:gd name="connsiteX4" fmla="*/ 0 w 2464904"/>
              <a:gd name="connsiteY4" fmla="*/ 4200939 h 4200939"/>
              <a:gd name="connsiteX5" fmla="*/ 0 w 2464904"/>
              <a:gd name="connsiteY5" fmla="*/ 410826 h 4200939"/>
              <a:gd name="connsiteX6" fmla="*/ 410826 w 2464904"/>
              <a:gd name="connsiteY6" fmla="*/ 0 h 4200939"/>
              <a:gd name="connsiteX7" fmla="*/ 2054078 w 2464904"/>
              <a:gd name="connsiteY7" fmla="*/ 0 h 4200939"/>
              <a:gd name="connsiteX8" fmla="*/ 2464904 w 2464904"/>
              <a:gd name="connsiteY8" fmla="*/ 410826 h 420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4904" h="4200939">
                <a:moveTo>
                  <a:pt x="2464904" y="4200939"/>
                </a:moveTo>
                <a:lnTo>
                  <a:pt x="2197145" y="4200939"/>
                </a:lnTo>
                <a:cubicBezTo>
                  <a:pt x="2197145" y="3669242"/>
                  <a:pt x="1765238" y="3238217"/>
                  <a:pt x="1232453" y="3238217"/>
                </a:cubicBezTo>
                <a:cubicBezTo>
                  <a:pt x="699668" y="3238217"/>
                  <a:pt x="267761" y="3669242"/>
                  <a:pt x="267761" y="4200939"/>
                </a:cubicBezTo>
                <a:lnTo>
                  <a:pt x="0" y="4200939"/>
                </a:lnTo>
                <a:lnTo>
                  <a:pt x="0" y="410826"/>
                </a:lnTo>
                <a:cubicBezTo>
                  <a:pt x="0" y="183933"/>
                  <a:pt x="183933" y="0"/>
                  <a:pt x="410826" y="0"/>
                </a:cubicBezTo>
                <a:lnTo>
                  <a:pt x="2054078" y="0"/>
                </a:lnTo>
                <a:cubicBezTo>
                  <a:pt x="2280971" y="0"/>
                  <a:pt x="2464904" y="183933"/>
                  <a:pt x="2464904" y="410826"/>
                </a:cubicBezTo>
                <a:close/>
              </a:path>
            </a:pathLst>
          </a:custGeom>
          <a:solidFill>
            <a:srgbClr val="ECE4E9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9AD215-EAAF-7F64-9CA2-9EFBC15B161C}"/>
              </a:ext>
            </a:extLst>
          </p:cNvPr>
          <p:cNvSpPr txBox="1"/>
          <p:nvPr/>
        </p:nvSpPr>
        <p:spPr>
          <a:xfrm>
            <a:off x="821633" y="3381419"/>
            <a:ext cx="1895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Winning Segment – Cluster 2 (304 Customers)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271A00-CDD2-71D5-8106-BA89C65B507E}"/>
              </a:ext>
            </a:extLst>
          </p:cNvPr>
          <p:cNvSpPr txBox="1"/>
          <p:nvPr/>
        </p:nvSpPr>
        <p:spPr>
          <a:xfrm>
            <a:off x="821633" y="4128609"/>
            <a:ext cx="1895061" cy="234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loyalty and high spending behavior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These are your most valuable, committed customers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Reward with early access to sales, tiered loyalty benefits, and VIP experiences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4C4C0A3-3AC4-C590-1679-065E42D5A8A7}"/>
              </a:ext>
            </a:extLst>
          </p:cNvPr>
          <p:cNvGrpSpPr/>
          <p:nvPr/>
        </p:nvGrpSpPr>
        <p:grpSpPr>
          <a:xfrm>
            <a:off x="3472071" y="1311963"/>
            <a:ext cx="2464905" cy="2623932"/>
            <a:chOff x="901147" y="1311963"/>
            <a:chExt cx="2464905" cy="2623932"/>
          </a:xfrm>
          <a:solidFill>
            <a:srgbClr val="F165D6"/>
          </a:solidFill>
        </p:grpSpPr>
        <p:sp>
          <p:nvSpPr>
            <p:cNvPr id="87" name="Rectangle: Top Corners Rounded 86">
              <a:extLst>
                <a:ext uri="{FF2B5EF4-FFF2-40B4-BE49-F238E27FC236}">
                  <a16:creationId xmlns:a16="http://schemas.microsoft.com/office/drawing/2014/main" id="{B4F11195-CE3C-ED65-3BD9-8154A2DF6772}"/>
                </a:ext>
              </a:extLst>
            </p:cNvPr>
            <p:cNvSpPr/>
            <p:nvPr/>
          </p:nvSpPr>
          <p:spPr>
            <a:xfrm>
              <a:off x="901147" y="1311963"/>
              <a:ext cx="2464905" cy="2623932"/>
            </a:xfrm>
            <a:prstGeom prst="round2Same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6431DF6-1DBA-DF9D-71A3-06A2B4B0E109}"/>
                </a:ext>
              </a:extLst>
            </p:cNvPr>
            <p:cNvSpPr txBox="1"/>
            <p:nvPr/>
          </p:nvSpPr>
          <p:spPr>
            <a:xfrm>
              <a:off x="1166192" y="1656521"/>
              <a:ext cx="201433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Cluster 3 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E1F586-95ED-A505-A408-206AB7AC54F0}"/>
                </a:ext>
              </a:extLst>
            </p:cNvPr>
            <p:cNvSpPr txBox="1"/>
            <p:nvPr/>
          </p:nvSpPr>
          <p:spPr>
            <a:xfrm>
              <a:off x="1467677" y="2204508"/>
              <a:ext cx="135502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At-Risk High Spenders </a:t>
              </a:r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F49F9279-C375-8705-FAD8-20E70E0F741E}"/>
              </a:ext>
            </a:extLst>
          </p:cNvPr>
          <p:cNvSpPr/>
          <p:nvPr/>
        </p:nvSpPr>
        <p:spPr>
          <a:xfrm rot="10800000">
            <a:off x="3472072" y="2345635"/>
            <a:ext cx="2464904" cy="4200939"/>
          </a:xfrm>
          <a:custGeom>
            <a:avLst/>
            <a:gdLst>
              <a:gd name="connsiteX0" fmla="*/ 2464904 w 2464904"/>
              <a:gd name="connsiteY0" fmla="*/ 4200939 h 4200939"/>
              <a:gd name="connsiteX1" fmla="*/ 2197145 w 2464904"/>
              <a:gd name="connsiteY1" fmla="*/ 4200939 h 4200939"/>
              <a:gd name="connsiteX2" fmla="*/ 1232453 w 2464904"/>
              <a:gd name="connsiteY2" fmla="*/ 3238217 h 4200939"/>
              <a:gd name="connsiteX3" fmla="*/ 267761 w 2464904"/>
              <a:gd name="connsiteY3" fmla="*/ 4200939 h 4200939"/>
              <a:gd name="connsiteX4" fmla="*/ 0 w 2464904"/>
              <a:gd name="connsiteY4" fmla="*/ 4200939 h 4200939"/>
              <a:gd name="connsiteX5" fmla="*/ 0 w 2464904"/>
              <a:gd name="connsiteY5" fmla="*/ 410826 h 4200939"/>
              <a:gd name="connsiteX6" fmla="*/ 410826 w 2464904"/>
              <a:gd name="connsiteY6" fmla="*/ 0 h 4200939"/>
              <a:gd name="connsiteX7" fmla="*/ 2054078 w 2464904"/>
              <a:gd name="connsiteY7" fmla="*/ 0 h 4200939"/>
              <a:gd name="connsiteX8" fmla="*/ 2464904 w 2464904"/>
              <a:gd name="connsiteY8" fmla="*/ 410826 h 420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4904" h="4200939">
                <a:moveTo>
                  <a:pt x="2464904" y="4200939"/>
                </a:moveTo>
                <a:lnTo>
                  <a:pt x="2197145" y="4200939"/>
                </a:lnTo>
                <a:cubicBezTo>
                  <a:pt x="2197145" y="3669242"/>
                  <a:pt x="1765238" y="3238217"/>
                  <a:pt x="1232453" y="3238217"/>
                </a:cubicBezTo>
                <a:cubicBezTo>
                  <a:pt x="699668" y="3238217"/>
                  <a:pt x="267761" y="3669242"/>
                  <a:pt x="267761" y="4200939"/>
                </a:cubicBezTo>
                <a:lnTo>
                  <a:pt x="0" y="4200939"/>
                </a:lnTo>
                <a:lnTo>
                  <a:pt x="0" y="410826"/>
                </a:lnTo>
                <a:cubicBezTo>
                  <a:pt x="0" y="183933"/>
                  <a:pt x="183933" y="0"/>
                  <a:pt x="410826" y="0"/>
                </a:cubicBezTo>
                <a:lnTo>
                  <a:pt x="2054078" y="0"/>
                </a:lnTo>
                <a:cubicBezTo>
                  <a:pt x="2280971" y="0"/>
                  <a:pt x="2464904" y="183933"/>
                  <a:pt x="2464904" y="410826"/>
                </a:cubicBezTo>
                <a:close/>
              </a:path>
            </a:pathLst>
          </a:custGeom>
          <a:solidFill>
            <a:srgbClr val="ECE4E9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C695527-E033-B58F-8541-387F5386B345}"/>
              </a:ext>
            </a:extLst>
          </p:cNvPr>
          <p:cNvSpPr txBox="1"/>
          <p:nvPr/>
        </p:nvSpPr>
        <p:spPr>
          <a:xfrm>
            <a:off x="3717234" y="3367133"/>
            <a:ext cx="1895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At-Risk Segment – Cluster 3 (176 Customers)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093FAD9-C9EF-B2A6-E696-2FF20BFADAE0}"/>
              </a:ext>
            </a:extLst>
          </p:cNvPr>
          <p:cNvSpPr txBox="1"/>
          <p:nvPr/>
        </p:nvSpPr>
        <p:spPr>
          <a:xfrm>
            <a:off x="3670851" y="4155112"/>
            <a:ext cx="1895061" cy="2091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spending but low loyalty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include deal-seekers or one-time buyers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Investigate churn drivers Offer incentives for continued engagement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15A1AE-615A-7273-C083-0D4F1B52A25B}"/>
              </a:ext>
            </a:extLst>
          </p:cNvPr>
          <p:cNvGrpSpPr/>
          <p:nvPr/>
        </p:nvGrpSpPr>
        <p:grpSpPr>
          <a:xfrm>
            <a:off x="6427301" y="1311963"/>
            <a:ext cx="2464905" cy="2623932"/>
            <a:chOff x="901147" y="1311963"/>
            <a:chExt cx="2464905" cy="2623932"/>
          </a:xfrm>
          <a:solidFill>
            <a:srgbClr val="00FFBC"/>
          </a:solidFill>
        </p:grpSpPr>
        <p:sp>
          <p:nvSpPr>
            <p:cNvPr id="94" name="Rectangle: Top Corners Rounded 93">
              <a:extLst>
                <a:ext uri="{FF2B5EF4-FFF2-40B4-BE49-F238E27FC236}">
                  <a16:creationId xmlns:a16="http://schemas.microsoft.com/office/drawing/2014/main" id="{D30B5B50-DE2D-3C8C-990F-D5D6FDF23F06}"/>
                </a:ext>
              </a:extLst>
            </p:cNvPr>
            <p:cNvSpPr/>
            <p:nvPr/>
          </p:nvSpPr>
          <p:spPr>
            <a:xfrm>
              <a:off x="901147" y="1311963"/>
              <a:ext cx="2464905" cy="2623932"/>
            </a:xfrm>
            <a:prstGeom prst="round2Same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2E0B5E3-8588-2032-8E2E-DD8E9455A587}"/>
                </a:ext>
              </a:extLst>
            </p:cNvPr>
            <p:cNvSpPr txBox="1"/>
            <p:nvPr/>
          </p:nvSpPr>
          <p:spPr>
            <a:xfrm>
              <a:off x="1166192" y="1656521"/>
              <a:ext cx="201433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Cluster 0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C800CAE-5DE6-EAC7-0670-42EAE169984D}"/>
                </a:ext>
              </a:extLst>
            </p:cNvPr>
            <p:cNvSpPr txBox="1"/>
            <p:nvPr/>
          </p:nvSpPr>
          <p:spPr>
            <a:xfrm>
              <a:off x="1630018" y="2194314"/>
              <a:ext cx="1099932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Low-Value Segment </a:t>
              </a:r>
            </a:p>
          </p:txBody>
        </p:sp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3D05B174-9F9C-01F6-F38A-145EC9B8706D}"/>
              </a:ext>
            </a:extLst>
          </p:cNvPr>
          <p:cNvSpPr/>
          <p:nvPr/>
        </p:nvSpPr>
        <p:spPr>
          <a:xfrm rot="10800000">
            <a:off x="6427302" y="2345635"/>
            <a:ext cx="2464904" cy="4200939"/>
          </a:xfrm>
          <a:custGeom>
            <a:avLst/>
            <a:gdLst>
              <a:gd name="connsiteX0" fmla="*/ 2464904 w 2464904"/>
              <a:gd name="connsiteY0" fmla="*/ 4200939 h 4200939"/>
              <a:gd name="connsiteX1" fmla="*/ 2197145 w 2464904"/>
              <a:gd name="connsiteY1" fmla="*/ 4200939 h 4200939"/>
              <a:gd name="connsiteX2" fmla="*/ 1232453 w 2464904"/>
              <a:gd name="connsiteY2" fmla="*/ 3238217 h 4200939"/>
              <a:gd name="connsiteX3" fmla="*/ 267761 w 2464904"/>
              <a:gd name="connsiteY3" fmla="*/ 4200939 h 4200939"/>
              <a:gd name="connsiteX4" fmla="*/ 0 w 2464904"/>
              <a:gd name="connsiteY4" fmla="*/ 4200939 h 4200939"/>
              <a:gd name="connsiteX5" fmla="*/ 0 w 2464904"/>
              <a:gd name="connsiteY5" fmla="*/ 410826 h 4200939"/>
              <a:gd name="connsiteX6" fmla="*/ 410826 w 2464904"/>
              <a:gd name="connsiteY6" fmla="*/ 0 h 4200939"/>
              <a:gd name="connsiteX7" fmla="*/ 2054078 w 2464904"/>
              <a:gd name="connsiteY7" fmla="*/ 0 h 4200939"/>
              <a:gd name="connsiteX8" fmla="*/ 2464904 w 2464904"/>
              <a:gd name="connsiteY8" fmla="*/ 410826 h 420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4904" h="4200939">
                <a:moveTo>
                  <a:pt x="2464904" y="4200939"/>
                </a:moveTo>
                <a:lnTo>
                  <a:pt x="2197145" y="4200939"/>
                </a:lnTo>
                <a:cubicBezTo>
                  <a:pt x="2197145" y="3669242"/>
                  <a:pt x="1765238" y="3238217"/>
                  <a:pt x="1232453" y="3238217"/>
                </a:cubicBezTo>
                <a:cubicBezTo>
                  <a:pt x="699668" y="3238217"/>
                  <a:pt x="267761" y="3669242"/>
                  <a:pt x="267761" y="4200939"/>
                </a:cubicBezTo>
                <a:lnTo>
                  <a:pt x="0" y="4200939"/>
                </a:lnTo>
                <a:lnTo>
                  <a:pt x="0" y="410826"/>
                </a:lnTo>
                <a:cubicBezTo>
                  <a:pt x="0" y="183933"/>
                  <a:pt x="183933" y="0"/>
                  <a:pt x="410826" y="0"/>
                </a:cubicBezTo>
                <a:lnTo>
                  <a:pt x="2054078" y="0"/>
                </a:lnTo>
                <a:cubicBezTo>
                  <a:pt x="2280971" y="0"/>
                  <a:pt x="2464904" y="183933"/>
                  <a:pt x="2464904" y="410826"/>
                </a:cubicBezTo>
                <a:close/>
              </a:path>
            </a:pathLst>
          </a:custGeom>
          <a:solidFill>
            <a:srgbClr val="ECE4E9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FF252B5-8D89-8AC2-DFFB-4A8D6568B56C}"/>
              </a:ext>
            </a:extLst>
          </p:cNvPr>
          <p:cNvGrpSpPr/>
          <p:nvPr/>
        </p:nvGrpSpPr>
        <p:grpSpPr>
          <a:xfrm>
            <a:off x="9475300" y="1286481"/>
            <a:ext cx="2464905" cy="2623932"/>
            <a:chOff x="901147" y="1311963"/>
            <a:chExt cx="2464905" cy="2623932"/>
          </a:xfrm>
          <a:solidFill>
            <a:srgbClr val="8EA5FF"/>
          </a:solidFill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8605EB6A-1C32-5480-4F24-C7AE9D4CE2B8}"/>
                </a:ext>
              </a:extLst>
            </p:cNvPr>
            <p:cNvSpPr/>
            <p:nvPr/>
          </p:nvSpPr>
          <p:spPr>
            <a:xfrm>
              <a:off x="901147" y="1311963"/>
              <a:ext cx="2464905" cy="2623932"/>
            </a:xfrm>
            <a:prstGeom prst="round2Same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00BD256-5953-66D9-D6B1-81B1A41F4FF3}"/>
                </a:ext>
              </a:extLst>
            </p:cNvPr>
            <p:cNvSpPr txBox="1"/>
            <p:nvPr/>
          </p:nvSpPr>
          <p:spPr>
            <a:xfrm>
              <a:off x="1166192" y="1656521"/>
              <a:ext cx="201433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Cluster 1 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D03A790-94EF-3C90-BCDD-68D0C1EC93B4}"/>
                </a:ext>
              </a:extLst>
            </p:cNvPr>
            <p:cNvSpPr txBox="1"/>
            <p:nvPr/>
          </p:nvSpPr>
          <p:spPr>
            <a:xfrm>
              <a:off x="1431237" y="2218657"/>
              <a:ext cx="135172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Growth Opportunity</a:t>
              </a:r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76696F9-0E5A-102B-E773-21DF6571B160}"/>
              </a:ext>
            </a:extLst>
          </p:cNvPr>
          <p:cNvSpPr/>
          <p:nvPr/>
        </p:nvSpPr>
        <p:spPr>
          <a:xfrm rot="10800000">
            <a:off x="9475301" y="2320153"/>
            <a:ext cx="2464904" cy="4200939"/>
          </a:xfrm>
          <a:custGeom>
            <a:avLst/>
            <a:gdLst>
              <a:gd name="connsiteX0" fmla="*/ 2464904 w 2464904"/>
              <a:gd name="connsiteY0" fmla="*/ 4200939 h 4200939"/>
              <a:gd name="connsiteX1" fmla="*/ 2197145 w 2464904"/>
              <a:gd name="connsiteY1" fmla="*/ 4200939 h 4200939"/>
              <a:gd name="connsiteX2" fmla="*/ 1232453 w 2464904"/>
              <a:gd name="connsiteY2" fmla="*/ 3238217 h 4200939"/>
              <a:gd name="connsiteX3" fmla="*/ 267761 w 2464904"/>
              <a:gd name="connsiteY3" fmla="*/ 4200939 h 4200939"/>
              <a:gd name="connsiteX4" fmla="*/ 0 w 2464904"/>
              <a:gd name="connsiteY4" fmla="*/ 4200939 h 4200939"/>
              <a:gd name="connsiteX5" fmla="*/ 0 w 2464904"/>
              <a:gd name="connsiteY5" fmla="*/ 410826 h 4200939"/>
              <a:gd name="connsiteX6" fmla="*/ 410826 w 2464904"/>
              <a:gd name="connsiteY6" fmla="*/ 0 h 4200939"/>
              <a:gd name="connsiteX7" fmla="*/ 2054078 w 2464904"/>
              <a:gd name="connsiteY7" fmla="*/ 0 h 4200939"/>
              <a:gd name="connsiteX8" fmla="*/ 2464904 w 2464904"/>
              <a:gd name="connsiteY8" fmla="*/ 410826 h 420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4904" h="4200939">
                <a:moveTo>
                  <a:pt x="2464904" y="4200939"/>
                </a:moveTo>
                <a:lnTo>
                  <a:pt x="2197145" y="4200939"/>
                </a:lnTo>
                <a:cubicBezTo>
                  <a:pt x="2197145" y="3669242"/>
                  <a:pt x="1765238" y="3238217"/>
                  <a:pt x="1232453" y="3238217"/>
                </a:cubicBezTo>
                <a:cubicBezTo>
                  <a:pt x="699668" y="3238217"/>
                  <a:pt x="267761" y="3669242"/>
                  <a:pt x="267761" y="4200939"/>
                </a:cubicBezTo>
                <a:lnTo>
                  <a:pt x="0" y="4200939"/>
                </a:lnTo>
                <a:lnTo>
                  <a:pt x="0" y="410826"/>
                </a:lnTo>
                <a:cubicBezTo>
                  <a:pt x="0" y="183933"/>
                  <a:pt x="183933" y="0"/>
                  <a:pt x="410826" y="0"/>
                </a:cubicBezTo>
                <a:lnTo>
                  <a:pt x="2054078" y="0"/>
                </a:lnTo>
                <a:cubicBezTo>
                  <a:pt x="2280971" y="0"/>
                  <a:pt x="2464904" y="183933"/>
                  <a:pt x="2464904" y="410826"/>
                </a:cubicBezTo>
                <a:close/>
              </a:path>
            </a:pathLst>
          </a:custGeom>
          <a:solidFill>
            <a:srgbClr val="ECE4E9"/>
          </a:solidFill>
          <a:ln>
            <a:noFill/>
          </a:ln>
          <a:effectLst>
            <a:outerShdw blurRad="127000" sx="107000" sy="107000" algn="ctr" rotWithShape="0">
              <a:schemeClr val="tx1">
                <a:alpha val="2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29F57FC-13A7-B8DE-EB3E-FC8AB1E68687}"/>
              </a:ext>
            </a:extLst>
          </p:cNvPr>
          <p:cNvSpPr txBox="1"/>
          <p:nvPr/>
        </p:nvSpPr>
        <p:spPr>
          <a:xfrm>
            <a:off x="6712226" y="3308363"/>
            <a:ext cx="1895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Low-Value Segment – Cluster 0 (254 Customers)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EC68CE1-2BAE-FCB5-A7EF-D09980D0C401}"/>
              </a:ext>
            </a:extLst>
          </p:cNvPr>
          <p:cNvSpPr txBox="1"/>
          <p:nvPr/>
        </p:nvSpPr>
        <p:spPr>
          <a:xfrm>
            <a:off x="6665843" y="4096342"/>
            <a:ext cx="1895061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 engagement and minimal spending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not deliver high ROI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 low-cost re-engagement campaigns Monitor for potential churn and deprioritize if no response)</a:t>
            </a:r>
          </a:p>
          <a:p>
            <a:pPr algn="ctr">
              <a:lnSpc>
                <a:spcPct val="150000"/>
              </a:lnSpc>
            </a:pP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7DAD8FF-A9E3-CE25-092B-0C7C20A145C3}"/>
              </a:ext>
            </a:extLst>
          </p:cNvPr>
          <p:cNvSpPr txBox="1"/>
          <p:nvPr/>
        </p:nvSpPr>
        <p:spPr>
          <a:xfrm>
            <a:off x="9786728" y="3308363"/>
            <a:ext cx="1895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Middle Ground – Cluster 1 (266 Customers)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3E8B177-415A-2F21-9880-8FB88F4E2CCA}"/>
              </a:ext>
            </a:extLst>
          </p:cNvPr>
          <p:cNvSpPr txBox="1"/>
          <p:nvPr/>
        </p:nvSpPr>
        <p:spPr>
          <a:xfrm>
            <a:off x="9740345" y="3950570"/>
            <a:ext cx="1895061" cy="259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Moderate loyalty and spending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Solid foundation with potential to grow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Educate on loyalty benefits to move them into Cluster 2)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Encourage repeat purchases with targeted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8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4" grpId="0"/>
      <p:bldP spid="85" grpId="0"/>
      <p:bldP spid="90" grpId="0" animBg="1"/>
      <p:bldP spid="91" grpId="0"/>
      <p:bldP spid="92" grpId="0"/>
      <p:bldP spid="97" grpId="0" animBg="1"/>
      <p:bldP spid="104" grpId="0" animBg="1"/>
      <p:bldP spid="111" grpId="0"/>
      <p:bldP spid="112" grpId="0"/>
      <p:bldP spid="113" grpId="0"/>
      <p:bldP spid="1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3B6B8-871D-1CF0-5C96-81B06AB2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D1BBC3-5DE2-F524-E650-C4E5F07BC6A2}"/>
              </a:ext>
            </a:extLst>
          </p:cNvPr>
          <p:cNvSpPr txBox="1"/>
          <p:nvPr/>
        </p:nvSpPr>
        <p:spPr>
          <a:xfrm>
            <a:off x="463825" y="636103"/>
            <a:ext cx="9276521" cy="86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the detailed Notebook, check out my portfolio on GitHub through the link below: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https://github.com/IngridNya/-customer-segmentation/tree/main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C0463-9826-CDAE-AC7A-F1777326036D}"/>
              </a:ext>
            </a:extLst>
          </p:cNvPr>
          <p:cNvSpPr txBox="1"/>
          <p:nvPr/>
        </p:nvSpPr>
        <p:spPr>
          <a:xfrm>
            <a:off x="3776870" y="2921169"/>
            <a:ext cx="4890052" cy="10156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8EA5FF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THANK YOU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7FFEFE-4C9A-ABF9-2261-9B47D41A7E40}"/>
              </a:ext>
            </a:extLst>
          </p:cNvPr>
          <p:cNvGrpSpPr/>
          <p:nvPr/>
        </p:nvGrpSpPr>
        <p:grpSpPr>
          <a:xfrm>
            <a:off x="4998000" y="2632233"/>
            <a:ext cx="8877025" cy="1593535"/>
            <a:chOff x="4998000" y="2632233"/>
            <a:chExt cx="8877025" cy="1593535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CB9DF97D-C966-0236-C059-AF91B1AF7F06}"/>
                </a:ext>
              </a:extLst>
            </p:cNvPr>
            <p:cNvSpPr/>
            <p:nvPr/>
          </p:nvSpPr>
          <p:spPr>
            <a:xfrm>
              <a:off x="5363854" y="2632233"/>
              <a:ext cx="8511171" cy="1593535"/>
            </a:xfrm>
            <a:prstGeom prst="parallelogram">
              <a:avLst>
                <a:gd name="adj" fmla="val 9823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BAC7361-4D52-9C78-75F9-408C7386FB80}"/>
                </a:ext>
              </a:extLst>
            </p:cNvPr>
            <p:cNvSpPr/>
            <p:nvPr/>
          </p:nvSpPr>
          <p:spPr>
            <a:xfrm rot="-2700000">
              <a:off x="4998000" y="3400200"/>
              <a:ext cx="2196000" cy="5760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8EA5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16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35534 0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534 0 L -0.08373 0.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250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700000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138">
            <a:alpha val="85000"/>
          </a:srgb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4288740" y="1916729"/>
            <a:ext cx="3181752" cy="3140591"/>
          </a:xfrm>
          <a:prstGeom prst="pie">
            <a:avLst>
              <a:gd name="adj1" fmla="val 5387613"/>
              <a:gd name="adj2" fmla="val 16200000"/>
            </a:avLst>
          </a:prstGeom>
          <a:solidFill>
            <a:srgbClr val="70809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94AB4A3-CBE1-216B-D6A4-9FA417648626}"/>
              </a:ext>
            </a:extLst>
          </p:cNvPr>
          <p:cNvSpPr/>
          <p:nvPr/>
        </p:nvSpPr>
        <p:spPr>
          <a:xfrm rot="16200000">
            <a:off x="3745308" y="1459956"/>
            <a:ext cx="4123255" cy="4074369"/>
          </a:xfrm>
          <a:prstGeom prst="blockArc">
            <a:avLst>
              <a:gd name="adj1" fmla="val 10800000"/>
              <a:gd name="adj2" fmla="val 106825"/>
              <a:gd name="adj3" fmla="val 5442"/>
            </a:avLst>
          </a:prstGeom>
          <a:solidFill>
            <a:srgbClr val="70809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Google Shape;135;p15">
            <a:extLst>
              <a:ext uri="{FF2B5EF4-FFF2-40B4-BE49-F238E27FC236}">
                <a16:creationId xmlns:a16="http://schemas.microsoft.com/office/drawing/2014/main" id="{A7BFA049-8C2D-561B-BD2A-566F8CC67CE2}"/>
              </a:ext>
            </a:extLst>
          </p:cNvPr>
          <p:cNvSpPr/>
          <p:nvPr/>
        </p:nvSpPr>
        <p:spPr>
          <a:xfrm flipH="1">
            <a:off x="4546397" y="1923019"/>
            <a:ext cx="3181752" cy="3140591"/>
          </a:xfrm>
          <a:prstGeom prst="pie">
            <a:avLst>
              <a:gd name="adj1" fmla="val 5387613"/>
              <a:gd name="adj2" fmla="val 16200000"/>
            </a:avLst>
          </a:prstGeom>
          <a:solidFill>
            <a:srgbClr val="20C99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ED1AB1AC-AC81-30DE-0526-A0E1C9E4028F}"/>
              </a:ext>
            </a:extLst>
          </p:cNvPr>
          <p:cNvSpPr/>
          <p:nvPr/>
        </p:nvSpPr>
        <p:spPr>
          <a:xfrm rot="5400000" flipH="1">
            <a:off x="4196595" y="1535601"/>
            <a:ext cx="4123255" cy="3903409"/>
          </a:xfrm>
          <a:prstGeom prst="blockArc">
            <a:avLst>
              <a:gd name="adj1" fmla="val 10800000"/>
              <a:gd name="adj2" fmla="val 106825"/>
              <a:gd name="adj3" fmla="val 5442"/>
            </a:avLst>
          </a:prstGeom>
          <a:solidFill>
            <a:srgbClr val="20C9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06558-ED0F-B097-E85D-805E7D6A31AD}"/>
              </a:ext>
            </a:extLst>
          </p:cNvPr>
          <p:cNvCxnSpPr>
            <a:cxnSpLocks/>
          </p:cNvCxnSpPr>
          <p:nvPr/>
        </p:nvCxnSpPr>
        <p:spPr>
          <a:xfrm>
            <a:off x="6046831" y="1425678"/>
            <a:ext cx="0" cy="413309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B7EAA27-E4D9-9CEE-FFD7-8BF25BEAE430}"/>
              </a:ext>
            </a:extLst>
          </p:cNvPr>
          <p:cNvSpPr/>
          <p:nvPr/>
        </p:nvSpPr>
        <p:spPr>
          <a:xfrm>
            <a:off x="4723384" y="1230411"/>
            <a:ext cx="742333" cy="781491"/>
          </a:xfrm>
          <a:prstGeom prst="ellipse">
            <a:avLst/>
          </a:prstGeom>
          <a:solidFill>
            <a:srgbClr val="4169E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663F17-3F11-4234-F16D-9E947185B95F}"/>
              </a:ext>
            </a:extLst>
          </p:cNvPr>
          <p:cNvSpPr/>
          <p:nvPr/>
        </p:nvSpPr>
        <p:spPr>
          <a:xfrm>
            <a:off x="4723383" y="5004965"/>
            <a:ext cx="742333" cy="781491"/>
          </a:xfrm>
          <a:prstGeom prst="ellipse">
            <a:avLst/>
          </a:prstGeom>
          <a:solidFill>
            <a:srgbClr val="8B5C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EBCB40-804C-6486-993F-B71C2DAEAB96}"/>
              </a:ext>
            </a:extLst>
          </p:cNvPr>
          <p:cNvSpPr/>
          <p:nvPr/>
        </p:nvSpPr>
        <p:spPr>
          <a:xfrm>
            <a:off x="3510102" y="2995298"/>
            <a:ext cx="742333" cy="78149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D11905-4D3E-2C9C-996B-EC0AF585C3B2}"/>
              </a:ext>
            </a:extLst>
          </p:cNvPr>
          <p:cNvSpPr/>
          <p:nvPr/>
        </p:nvSpPr>
        <p:spPr>
          <a:xfrm>
            <a:off x="6523700" y="1240243"/>
            <a:ext cx="742333" cy="781491"/>
          </a:xfrm>
          <a:prstGeom prst="ellipse">
            <a:avLst/>
          </a:prstGeom>
          <a:solidFill>
            <a:srgbClr val="F59E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FD9F13-C4D2-9888-A595-961B6526603B}"/>
              </a:ext>
            </a:extLst>
          </p:cNvPr>
          <p:cNvSpPr/>
          <p:nvPr/>
        </p:nvSpPr>
        <p:spPr>
          <a:xfrm>
            <a:off x="6523700" y="5024456"/>
            <a:ext cx="742333" cy="781491"/>
          </a:xfrm>
          <a:prstGeom prst="ellipse">
            <a:avLst/>
          </a:prstGeom>
          <a:solidFill>
            <a:srgbClr val="E11D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1F5806-1335-C585-5B8E-B67959ACBBD3}"/>
              </a:ext>
            </a:extLst>
          </p:cNvPr>
          <p:cNvSpPr/>
          <p:nvPr/>
        </p:nvSpPr>
        <p:spPr>
          <a:xfrm>
            <a:off x="7816166" y="2995298"/>
            <a:ext cx="742333" cy="781491"/>
          </a:xfrm>
          <a:prstGeom prst="ellipse">
            <a:avLst/>
          </a:prstGeom>
          <a:solidFill>
            <a:srgbClr val="EC48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CA23F2-385B-14BD-FAA2-9A97C34A7A7A}"/>
              </a:ext>
            </a:extLst>
          </p:cNvPr>
          <p:cNvSpPr txBox="1"/>
          <p:nvPr/>
        </p:nvSpPr>
        <p:spPr>
          <a:xfrm>
            <a:off x="1189697" y="1061884"/>
            <a:ext cx="2191826" cy="861774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Broad Messaging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4" pitchFamily="34" charset="0"/>
              <a:ea typeface="Lato" panose="020F0502020204030204" pitchFamily="34" charset="0"/>
              <a:cs typeface="Lato" panose="020F0502020204030204" pitchFamily="34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One-size-fits-all campaigns that ignore customer diversity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8C15C4-FB57-A4E5-CAC5-ACDE1ED4C707}"/>
              </a:ext>
            </a:extLst>
          </p:cNvPr>
          <p:cNvSpPr txBox="1"/>
          <p:nvPr/>
        </p:nvSpPr>
        <p:spPr>
          <a:xfrm>
            <a:off x="1145449" y="2843980"/>
            <a:ext cx="2191826" cy="103105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Low Engagement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4" pitchFamily="34" charset="0"/>
              <a:ea typeface="Lato" panose="020F0502020204030204" pitchFamily="34" charset="0"/>
              <a:cs typeface="Lato" panose="020F0502020204030204" pitchFamily="34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Generic offers don’t resonate, leading to poor click-through and conversion rates.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B133A8-7245-A221-0F9C-266C7F4182D8}"/>
              </a:ext>
            </a:extLst>
          </p:cNvPr>
          <p:cNvSpPr txBox="1"/>
          <p:nvPr/>
        </p:nvSpPr>
        <p:spPr>
          <a:xfrm>
            <a:off x="1212117" y="4626076"/>
            <a:ext cx="2191826" cy="103105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Wasted Spend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4" pitchFamily="34" charset="0"/>
              <a:ea typeface="Lato" panose="020F0502020204030204" pitchFamily="34" charset="0"/>
              <a:cs typeface="Lato" panose="020F0502020204030204" pitchFamily="34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Marketing budgets are drained on ineffective, untargeted efforts.</a:t>
            </a:r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4" pitchFamily="34" charset="0"/>
              <a:ea typeface="Lato" panose="020F0502020204030204" pitchFamily="34" charset="0"/>
              <a:cs typeface="Lato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7E0954-F3D4-E10A-5367-3E516F5119B7}"/>
              </a:ext>
            </a:extLst>
          </p:cNvPr>
          <p:cNvSpPr txBox="1"/>
          <p:nvPr/>
        </p:nvSpPr>
        <p:spPr>
          <a:xfrm>
            <a:off x="8857136" y="1061884"/>
            <a:ext cx="2191826" cy="1246495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Customer Insight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4" pitchFamily="34" charset="0"/>
              <a:ea typeface="Lato" panose="020F0502020204030204" pitchFamily="34" charset="0"/>
              <a:cs typeface="Lato" panose="020F0502020204030204" pitchFamily="34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Segment customers using behavioral and demographic data for tailored outreach.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4" pitchFamily="34" charset="0"/>
              <a:ea typeface="Lato" panose="020F0502020204030204" pitchFamily="34" charset="0"/>
              <a:cs typeface="Lato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B5C806-9AC6-BA5E-6DD9-FD54E2C11D9B}"/>
              </a:ext>
            </a:extLst>
          </p:cNvPr>
          <p:cNvSpPr txBox="1"/>
          <p:nvPr/>
        </p:nvSpPr>
        <p:spPr>
          <a:xfrm>
            <a:off x="8853598" y="2843980"/>
            <a:ext cx="2191826" cy="103105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Higher Engagement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4" pitchFamily="34" charset="0"/>
              <a:ea typeface="Lato" panose="020F0502020204030204" pitchFamily="34" charset="0"/>
              <a:cs typeface="Lato" panose="020F0502020204030204" pitchFamily="34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Personalization increases response rates and brand loyalty.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5348F-FE8B-45D3-141D-A79EF9591F4A}"/>
              </a:ext>
            </a:extLst>
          </p:cNvPr>
          <p:cNvSpPr txBox="1"/>
          <p:nvPr/>
        </p:nvSpPr>
        <p:spPr>
          <a:xfrm>
            <a:off x="8879556" y="4626076"/>
            <a:ext cx="2191826" cy="1031051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Optimized Spend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4" pitchFamily="34" charset="0"/>
              <a:ea typeface="Lato" panose="020F0502020204030204" pitchFamily="34" charset="0"/>
              <a:cs typeface="Lato" panose="020F0502020204030204" pitchFamily="34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Resources are allocated to segments with the highest return potential.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7A3D9501-75A7-1837-D45F-8D777DEBB851}"/>
              </a:ext>
            </a:extLst>
          </p:cNvPr>
          <p:cNvSpPr/>
          <p:nvPr/>
        </p:nvSpPr>
        <p:spPr>
          <a:xfrm>
            <a:off x="3381523" y="6046839"/>
            <a:ext cx="5398681" cy="40011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i="1" dirty="0">
                <a:solidFill>
                  <a:schemeClr val="tx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rPr>
              <a:t>In a noisy market, relevance wins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B2BB9A-EAB8-AEC4-B6BC-211F89EE89C4}"/>
              </a:ext>
            </a:extLst>
          </p:cNvPr>
          <p:cNvSpPr txBox="1"/>
          <p:nvPr/>
        </p:nvSpPr>
        <p:spPr>
          <a:xfrm>
            <a:off x="2841521" y="221868"/>
            <a:ext cx="6341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vs. Opportunity: The Marketing Strategy Gap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75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4" grpId="0" animBg="1"/>
      <p:bldP spid="5" grpId="0" animBg="1"/>
      <p:bldP spid="6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C0B50D1-5E17-DA4E-5E52-7D235998FBC7}"/>
              </a:ext>
            </a:extLst>
          </p:cNvPr>
          <p:cNvSpPr/>
          <p:nvPr/>
        </p:nvSpPr>
        <p:spPr>
          <a:xfrm>
            <a:off x="3048" y="3452651"/>
            <a:ext cx="12188952" cy="3429000"/>
          </a:xfrm>
          <a:prstGeom prst="rect">
            <a:avLst/>
          </a:prstGeom>
          <a:solidFill>
            <a:srgbClr val="0013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E9FCA9-8748-592C-EC63-5A9F5C622EF2}"/>
              </a:ext>
            </a:extLst>
          </p:cNvPr>
          <p:cNvSpPr/>
          <p:nvPr/>
        </p:nvSpPr>
        <p:spPr>
          <a:xfrm>
            <a:off x="-1883" y="11005"/>
            <a:ext cx="12188952" cy="3429000"/>
          </a:xfrm>
          <a:prstGeom prst="rect">
            <a:avLst/>
          </a:prstGeom>
          <a:solidFill>
            <a:srgbClr val="0501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5804003-B3BA-31A9-4575-12AB85CE8522}"/>
              </a:ext>
            </a:extLst>
          </p:cNvPr>
          <p:cNvSpPr/>
          <p:nvPr/>
        </p:nvSpPr>
        <p:spPr>
          <a:xfrm>
            <a:off x="704295" y="1421808"/>
            <a:ext cx="8947583" cy="4136525"/>
          </a:xfrm>
          <a:prstGeom prst="roundRect">
            <a:avLst/>
          </a:prstGeom>
          <a:gradFill>
            <a:gsLst>
              <a:gs pos="69000">
                <a:srgbClr val="3B82F6">
                  <a:lumMod val="100000"/>
                </a:srgbClr>
              </a:gs>
              <a:gs pos="100000">
                <a:srgbClr val="3B82F6">
                  <a:lumMod val="75000"/>
                  <a:lumOff val="25000"/>
                </a:srgbClr>
              </a:gs>
            </a:gsLst>
            <a:lin ang="5400000" scaled="1"/>
          </a:gradFill>
          <a:effectLst>
            <a:outerShdw blurRad="762000" dist="152400" dir="8100000" algn="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A55CC98-F27F-8A85-C0E7-10772E58BCDB}"/>
              </a:ext>
            </a:extLst>
          </p:cNvPr>
          <p:cNvGrpSpPr/>
          <p:nvPr/>
        </p:nvGrpSpPr>
        <p:grpSpPr>
          <a:xfrm>
            <a:off x="918087" y="1549992"/>
            <a:ext cx="3886200" cy="3886200"/>
            <a:chOff x="4152900" y="1485900"/>
            <a:chExt cx="3886200" cy="38862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18C5DBF-71DA-9907-1584-B8610AB64450}"/>
                </a:ext>
              </a:extLst>
            </p:cNvPr>
            <p:cNvGrpSpPr/>
            <p:nvPr/>
          </p:nvGrpSpPr>
          <p:grpSpPr>
            <a:xfrm>
              <a:off x="4152900" y="1485900"/>
              <a:ext cx="3886200" cy="3886200"/>
              <a:chOff x="3352799" y="685799"/>
              <a:chExt cx="5486399" cy="5486400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486D87E-9C19-70E9-CDB6-D3749F39EE51}"/>
                  </a:ext>
                </a:extLst>
              </p:cNvPr>
              <p:cNvSpPr/>
              <p:nvPr/>
            </p:nvSpPr>
            <p:spPr>
              <a:xfrm>
                <a:off x="3549211" y="685799"/>
                <a:ext cx="4881739" cy="3285196"/>
              </a:xfrm>
              <a:custGeom>
                <a:avLst/>
                <a:gdLst>
                  <a:gd name="connsiteX0" fmla="*/ 374149 w 4881739"/>
                  <a:gd name="connsiteY0" fmla="*/ 1108300 h 3285196"/>
                  <a:gd name="connsiteX1" fmla="*/ 362663 w 4881739"/>
                  <a:gd name="connsiteY1" fmla="*/ 1120241 h 3285196"/>
                  <a:gd name="connsiteX2" fmla="*/ 374784 w 4881739"/>
                  <a:gd name="connsiteY2" fmla="*/ 1108760 h 3285196"/>
                  <a:gd name="connsiteX3" fmla="*/ 2546789 w 4881739"/>
                  <a:gd name="connsiteY3" fmla="*/ 0 h 3285196"/>
                  <a:gd name="connsiteX4" fmla="*/ 4821494 w 4881739"/>
                  <a:gd name="connsiteY4" fmla="*/ 1209451 h 3285196"/>
                  <a:gd name="connsiteX5" fmla="*/ 4881739 w 4881739"/>
                  <a:gd name="connsiteY5" fmla="*/ 1308618 h 3285196"/>
                  <a:gd name="connsiteX6" fmla="*/ 4851556 w 4881739"/>
                  <a:gd name="connsiteY6" fmla="*/ 1261945 h 3285196"/>
                  <a:gd name="connsiteX7" fmla="*/ 3179984 w 4881739"/>
                  <a:gd name="connsiteY7" fmla="*/ 904702 h 3285196"/>
                  <a:gd name="connsiteX8" fmla="*/ 2559648 w 4881739"/>
                  <a:gd name="connsiteY8" fmla="*/ 1798860 h 3285196"/>
                  <a:gd name="connsiteX9" fmla="*/ 2546791 w 4881739"/>
                  <a:gd name="connsiteY9" fmla="*/ 1906877 h 3285196"/>
                  <a:gd name="connsiteX10" fmla="*/ 2546791 w 4881739"/>
                  <a:gd name="connsiteY10" fmla="*/ 1906881 h 3285196"/>
                  <a:gd name="connsiteX11" fmla="*/ 2545155 w 4881739"/>
                  <a:gd name="connsiteY11" fmla="*/ 1920620 h 3285196"/>
                  <a:gd name="connsiteX12" fmla="*/ 2542408 w 4881739"/>
                  <a:gd name="connsiteY12" fmla="*/ 2043649 h 3285196"/>
                  <a:gd name="connsiteX13" fmla="*/ 2546791 w 4881739"/>
                  <a:gd name="connsiteY13" fmla="*/ 2102226 h 3285196"/>
                  <a:gd name="connsiteX14" fmla="*/ 2541939 w 4881739"/>
                  <a:gd name="connsiteY14" fmla="*/ 2167072 h 3285196"/>
                  <a:gd name="connsiteX15" fmla="*/ 2380493 w 4881739"/>
                  <a:gd name="connsiteY15" fmla="*/ 2647189 h 3285196"/>
                  <a:gd name="connsiteX16" fmla="*/ 2045423 w 4881739"/>
                  <a:gd name="connsiteY16" fmla="*/ 3027064 h 3285196"/>
                  <a:gd name="connsiteX17" fmla="*/ 1991693 w 4881739"/>
                  <a:gd name="connsiteY17" fmla="*/ 3063687 h 3285196"/>
                  <a:gd name="connsiteX18" fmla="*/ 1938769 w 4881739"/>
                  <a:gd name="connsiteY18" fmla="*/ 3089182 h 3285196"/>
                  <a:gd name="connsiteX19" fmla="*/ 1833597 w 4881739"/>
                  <a:gd name="connsiteY19" fmla="*/ 3153075 h 3285196"/>
                  <a:gd name="connsiteX20" fmla="*/ 1822516 w 4881739"/>
                  <a:gd name="connsiteY20" fmla="*/ 3161361 h 3285196"/>
                  <a:gd name="connsiteX21" fmla="*/ 1722539 w 4881739"/>
                  <a:gd name="connsiteY21" fmla="*/ 3204235 h 3285196"/>
                  <a:gd name="connsiteX22" fmla="*/ 638007 w 4881739"/>
                  <a:gd name="connsiteY22" fmla="*/ 3114087 h 3285196"/>
                  <a:gd name="connsiteX23" fmla="*/ 111603 w 4881739"/>
                  <a:gd name="connsiteY23" fmla="*/ 1487842 h 3285196"/>
                  <a:gd name="connsiteX24" fmla="*/ 157898 w 4881739"/>
                  <a:gd name="connsiteY24" fmla="*/ 1397410 h 3285196"/>
                  <a:gd name="connsiteX25" fmla="*/ 211824 w 4881739"/>
                  <a:gd name="connsiteY25" fmla="*/ 1308645 h 3285196"/>
                  <a:gd name="connsiteX26" fmla="*/ 242024 w 4881739"/>
                  <a:gd name="connsiteY26" fmla="*/ 1261946 h 3285196"/>
                  <a:gd name="connsiteX27" fmla="*/ 333444 w 4881739"/>
                  <a:gd name="connsiteY27" fmla="*/ 1150620 h 3285196"/>
                  <a:gd name="connsiteX28" fmla="*/ 316835 w 4881739"/>
                  <a:gd name="connsiteY28" fmla="*/ 1167889 h 3285196"/>
                  <a:gd name="connsiteX29" fmla="*/ 242023 w 4881739"/>
                  <a:gd name="connsiteY29" fmla="*/ 1261945 h 3285196"/>
                  <a:gd name="connsiteX30" fmla="*/ 211823 w 4881739"/>
                  <a:gd name="connsiteY30" fmla="*/ 1308644 h 3285196"/>
                  <a:gd name="connsiteX31" fmla="*/ 272084 w 4881739"/>
                  <a:gd name="connsiteY31" fmla="*/ 1209451 h 3285196"/>
                  <a:gd name="connsiteX32" fmla="*/ 358384 w 4881739"/>
                  <a:gd name="connsiteY32" fmla="*/ 1096875 h 3285196"/>
                  <a:gd name="connsiteX33" fmla="*/ 354195 w 4881739"/>
                  <a:gd name="connsiteY33" fmla="*/ 1093840 h 3285196"/>
                  <a:gd name="connsiteX34" fmla="*/ 366488 w 4881739"/>
                  <a:gd name="connsiteY34" fmla="*/ 1086303 h 3285196"/>
                  <a:gd name="connsiteX35" fmla="*/ 472525 w 4881739"/>
                  <a:gd name="connsiteY35" fmla="*/ 947980 h 3285196"/>
                  <a:gd name="connsiteX36" fmla="*/ 2546789 w 4881739"/>
                  <a:gd name="connsiteY36" fmla="*/ 0 h 328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81739" h="3285196">
                    <a:moveTo>
                      <a:pt x="374149" y="1108300"/>
                    </a:moveTo>
                    <a:lnTo>
                      <a:pt x="362663" y="1120241"/>
                    </a:lnTo>
                    <a:lnTo>
                      <a:pt x="374784" y="1108760"/>
                    </a:lnTo>
                    <a:close/>
                    <a:moveTo>
                      <a:pt x="2546789" y="0"/>
                    </a:moveTo>
                    <a:cubicBezTo>
                      <a:pt x="3493682" y="0"/>
                      <a:pt x="4328521" y="479755"/>
                      <a:pt x="4821494" y="1209451"/>
                    </a:cubicBezTo>
                    <a:lnTo>
                      <a:pt x="4881739" y="1308618"/>
                    </a:lnTo>
                    <a:lnTo>
                      <a:pt x="4851556" y="1261945"/>
                    </a:lnTo>
                    <a:cubicBezTo>
                      <a:pt x="4473373" y="737559"/>
                      <a:pt x="3751958" y="574473"/>
                      <a:pt x="3179984" y="904702"/>
                    </a:cubicBezTo>
                    <a:cubicBezTo>
                      <a:pt x="2836801" y="1102839"/>
                      <a:pt x="2620517" y="1436365"/>
                      <a:pt x="2559648" y="1798860"/>
                    </a:cubicBezTo>
                    <a:lnTo>
                      <a:pt x="2546791" y="1906877"/>
                    </a:lnTo>
                    <a:lnTo>
                      <a:pt x="2546791" y="1906881"/>
                    </a:lnTo>
                    <a:lnTo>
                      <a:pt x="2545155" y="1920620"/>
                    </a:lnTo>
                    <a:cubicBezTo>
                      <a:pt x="2542269" y="1961467"/>
                      <a:pt x="2541340" y="2002525"/>
                      <a:pt x="2542408" y="2043649"/>
                    </a:cubicBezTo>
                    <a:lnTo>
                      <a:pt x="2546791" y="2102226"/>
                    </a:lnTo>
                    <a:lnTo>
                      <a:pt x="2541939" y="2167072"/>
                    </a:lnTo>
                    <a:cubicBezTo>
                      <a:pt x="2521535" y="2331510"/>
                      <a:pt x="2468554" y="2494663"/>
                      <a:pt x="2380493" y="2647189"/>
                    </a:cubicBezTo>
                    <a:cubicBezTo>
                      <a:pt x="2292432" y="2799715"/>
                      <a:pt x="2177628" y="2927175"/>
                      <a:pt x="2045423" y="3027064"/>
                    </a:cubicBezTo>
                    <a:lnTo>
                      <a:pt x="1991693" y="3063687"/>
                    </a:lnTo>
                    <a:lnTo>
                      <a:pt x="1938769" y="3089182"/>
                    </a:lnTo>
                    <a:cubicBezTo>
                      <a:pt x="1902621" y="3108819"/>
                      <a:pt x="1867528" y="3130152"/>
                      <a:pt x="1833597" y="3153075"/>
                    </a:cubicBezTo>
                    <a:lnTo>
                      <a:pt x="1822516" y="3161361"/>
                    </a:lnTo>
                    <a:lnTo>
                      <a:pt x="1722539" y="3204235"/>
                    </a:lnTo>
                    <a:cubicBezTo>
                      <a:pt x="1378175" y="3332769"/>
                      <a:pt x="981191" y="3312224"/>
                      <a:pt x="638007" y="3114087"/>
                    </a:cubicBezTo>
                    <a:cubicBezTo>
                      <a:pt x="66035" y="2783858"/>
                      <a:pt x="-153438" y="2077552"/>
                      <a:pt x="111603" y="1487842"/>
                    </a:cubicBezTo>
                    <a:lnTo>
                      <a:pt x="157898" y="1397410"/>
                    </a:lnTo>
                    <a:lnTo>
                      <a:pt x="211824" y="1308645"/>
                    </a:lnTo>
                    <a:lnTo>
                      <a:pt x="242024" y="1261946"/>
                    </a:lnTo>
                    <a:lnTo>
                      <a:pt x="333444" y="1150620"/>
                    </a:lnTo>
                    <a:lnTo>
                      <a:pt x="316835" y="1167889"/>
                    </a:lnTo>
                    <a:cubicBezTo>
                      <a:pt x="290637" y="1197808"/>
                      <a:pt x="265660" y="1229171"/>
                      <a:pt x="242023" y="1261945"/>
                    </a:cubicBezTo>
                    <a:lnTo>
                      <a:pt x="211823" y="1308644"/>
                    </a:lnTo>
                    <a:lnTo>
                      <a:pt x="272084" y="1209451"/>
                    </a:lnTo>
                    <a:lnTo>
                      <a:pt x="358384" y="1096875"/>
                    </a:lnTo>
                    <a:lnTo>
                      <a:pt x="354195" y="1093840"/>
                    </a:lnTo>
                    <a:lnTo>
                      <a:pt x="366488" y="1086303"/>
                    </a:lnTo>
                    <a:lnTo>
                      <a:pt x="472525" y="947980"/>
                    </a:lnTo>
                    <a:cubicBezTo>
                      <a:pt x="975518" y="367313"/>
                      <a:pt x="1718259" y="0"/>
                      <a:pt x="25467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accent1">
                    <a:shade val="15000"/>
                    <a:alpha val="10000"/>
                  </a:schemeClr>
                </a:solidFill>
              </a:ln>
              <a:effectLst>
                <a:innerShdw blurRad="762000">
                  <a:srgbClr val="0070C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ABBC230-5030-DE9E-B5C2-A561C49616A9}"/>
                  </a:ext>
                </a:extLst>
              </p:cNvPr>
              <p:cNvSpPr/>
              <p:nvPr/>
            </p:nvSpPr>
            <p:spPr>
              <a:xfrm>
                <a:off x="8430951" y="1994419"/>
                <a:ext cx="53949" cy="88801"/>
              </a:xfrm>
              <a:custGeom>
                <a:avLst/>
                <a:gdLst>
                  <a:gd name="connsiteX0" fmla="*/ 0 w 53949"/>
                  <a:gd name="connsiteY0" fmla="*/ 0 h 88801"/>
                  <a:gd name="connsiteX1" fmla="*/ 40731 w 53949"/>
                  <a:gd name="connsiteY1" fmla="*/ 62982 h 88801"/>
                  <a:gd name="connsiteX2" fmla="*/ 53949 w 53949"/>
                  <a:gd name="connsiteY2" fmla="*/ 88801 h 88801"/>
                  <a:gd name="connsiteX3" fmla="*/ 0 w 53949"/>
                  <a:gd name="connsiteY3" fmla="*/ 0 h 8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49" h="88801">
                    <a:moveTo>
                      <a:pt x="0" y="0"/>
                    </a:moveTo>
                    <a:lnTo>
                      <a:pt x="40731" y="62982"/>
                    </a:lnTo>
                    <a:lnTo>
                      <a:pt x="53949" y="888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accent1">
                    <a:shade val="15000"/>
                    <a:alpha val="10000"/>
                  </a:schemeClr>
                </a:solidFill>
              </a:ln>
              <a:effectLst>
                <a:innerShdw blurRad="762000">
                  <a:srgbClr val="0070C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42794FF-06B3-7BCE-5621-B2E89AA2F8C8}"/>
                  </a:ext>
                </a:extLst>
              </p:cNvPr>
              <p:cNvSpPr/>
              <p:nvPr/>
            </p:nvSpPr>
            <p:spPr>
              <a:xfrm>
                <a:off x="3707108" y="1994445"/>
                <a:ext cx="53926" cy="88765"/>
              </a:xfrm>
              <a:custGeom>
                <a:avLst/>
                <a:gdLst>
                  <a:gd name="connsiteX0" fmla="*/ 53926 w 53926"/>
                  <a:gd name="connsiteY0" fmla="*/ 0 h 88765"/>
                  <a:gd name="connsiteX1" fmla="*/ 0 w 53926"/>
                  <a:gd name="connsiteY1" fmla="*/ 88765 h 88765"/>
                  <a:gd name="connsiteX2" fmla="*/ 13212 w 53926"/>
                  <a:gd name="connsiteY2" fmla="*/ 62956 h 88765"/>
                  <a:gd name="connsiteX3" fmla="*/ 53926 w 53926"/>
                  <a:gd name="connsiteY3" fmla="*/ 0 h 8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26" h="88765">
                    <a:moveTo>
                      <a:pt x="53926" y="0"/>
                    </a:moveTo>
                    <a:lnTo>
                      <a:pt x="0" y="88765"/>
                    </a:lnTo>
                    <a:lnTo>
                      <a:pt x="13212" y="62956"/>
                    </a:lnTo>
                    <a:lnTo>
                      <a:pt x="53926" y="0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accent1">
                    <a:shade val="15000"/>
                    <a:alpha val="10000"/>
                  </a:schemeClr>
                </a:solidFill>
              </a:ln>
              <a:effectLst>
                <a:innerShdw blurRad="762000">
                  <a:srgbClr val="0070C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806C673-2B1B-1036-D06E-DEFDA88C35C8}"/>
                  </a:ext>
                </a:extLst>
              </p:cNvPr>
              <p:cNvSpPr/>
              <p:nvPr/>
            </p:nvSpPr>
            <p:spPr>
              <a:xfrm>
                <a:off x="6091188" y="2592681"/>
                <a:ext cx="9624" cy="195345"/>
              </a:xfrm>
              <a:custGeom>
                <a:avLst/>
                <a:gdLst>
                  <a:gd name="connsiteX0" fmla="*/ 4813 w 9624"/>
                  <a:gd name="connsiteY0" fmla="*/ 0 h 195345"/>
                  <a:gd name="connsiteX1" fmla="*/ 6448 w 9624"/>
                  <a:gd name="connsiteY1" fmla="*/ 13739 h 195345"/>
                  <a:gd name="connsiteX2" fmla="*/ 9195 w 9624"/>
                  <a:gd name="connsiteY2" fmla="*/ 136768 h 195345"/>
                  <a:gd name="connsiteX3" fmla="*/ 4813 w 9624"/>
                  <a:gd name="connsiteY3" fmla="*/ 195345 h 195345"/>
                  <a:gd name="connsiteX4" fmla="*/ 430 w 9624"/>
                  <a:gd name="connsiteY4" fmla="*/ 136768 h 195345"/>
                  <a:gd name="connsiteX5" fmla="*/ 3177 w 9624"/>
                  <a:gd name="connsiteY5" fmla="*/ 13739 h 195345"/>
                  <a:gd name="connsiteX6" fmla="*/ 4813 w 9624"/>
                  <a:gd name="connsiteY6" fmla="*/ 0 h 195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4" h="195345">
                    <a:moveTo>
                      <a:pt x="4813" y="0"/>
                    </a:moveTo>
                    <a:lnTo>
                      <a:pt x="6448" y="13739"/>
                    </a:lnTo>
                    <a:cubicBezTo>
                      <a:pt x="9335" y="54586"/>
                      <a:pt x="10264" y="95644"/>
                      <a:pt x="9195" y="136768"/>
                    </a:cubicBezTo>
                    <a:lnTo>
                      <a:pt x="4813" y="195345"/>
                    </a:lnTo>
                    <a:lnTo>
                      <a:pt x="430" y="136768"/>
                    </a:lnTo>
                    <a:cubicBezTo>
                      <a:pt x="-638" y="95644"/>
                      <a:pt x="291" y="54586"/>
                      <a:pt x="3177" y="13739"/>
                    </a:cubicBezTo>
                    <a:lnTo>
                      <a:pt x="4813" y="0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accent1">
                    <a:shade val="15000"/>
                    <a:alpha val="10000"/>
                  </a:schemeClr>
                </a:solidFill>
              </a:ln>
              <a:effectLst>
                <a:innerShdw blurRad="762000">
                  <a:srgbClr val="0070C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C34E413-F097-0BF7-6ACA-40B4CFD1812F}"/>
                  </a:ext>
                </a:extLst>
              </p:cNvPr>
              <p:cNvSpPr/>
              <p:nvPr/>
            </p:nvSpPr>
            <p:spPr>
              <a:xfrm>
                <a:off x="5371727" y="3749486"/>
                <a:ext cx="169177" cy="97674"/>
              </a:xfrm>
              <a:custGeom>
                <a:avLst/>
                <a:gdLst>
                  <a:gd name="connsiteX0" fmla="*/ 169177 w 169177"/>
                  <a:gd name="connsiteY0" fmla="*/ 0 h 97674"/>
                  <a:gd name="connsiteX1" fmla="*/ 120636 w 169177"/>
                  <a:gd name="connsiteY1" fmla="*/ 33086 h 97674"/>
                  <a:gd name="connsiteX2" fmla="*/ 12716 w 169177"/>
                  <a:gd name="connsiteY2" fmla="*/ 92221 h 97674"/>
                  <a:gd name="connsiteX3" fmla="*/ 0 w 169177"/>
                  <a:gd name="connsiteY3" fmla="*/ 97674 h 97674"/>
                  <a:gd name="connsiteX4" fmla="*/ 11081 w 169177"/>
                  <a:gd name="connsiteY4" fmla="*/ 89388 h 97674"/>
                  <a:gd name="connsiteX5" fmla="*/ 116253 w 169177"/>
                  <a:gd name="connsiteY5" fmla="*/ 25495 h 97674"/>
                  <a:gd name="connsiteX6" fmla="*/ 169177 w 169177"/>
                  <a:gd name="connsiteY6" fmla="*/ 0 h 9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177" h="97674">
                    <a:moveTo>
                      <a:pt x="169177" y="0"/>
                    </a:moveTo>
                    <a:lnTo>
                      <a:pt x="120636" y="33086"/>
                    </a:lnTo>
                    <a:cubicBezTo>
                      <a:pt x="85556" y="54573"/>
                      <a:pt x="49534" y="74298"/>
                      <a:pt x="12716" y="92221"/>
                    </a:cubicBezTo>
                    <a:lnTo>
                      <a:pt x="0" y="97674"/>
                    </a:lnTo>
                    <a:lnTo>
                      <a:pt x="11081" y="89388"/>
                    </a:lnTo>
                    <a:cubicBezTo>
                      <a:pt x="45012" y="66465"/>
                      <a:pt x="80105" y="45132"/>
                      <a:pt x="116253" y="25495"/>
                    </a:cubicBezTo>
                    <a:lnTo>
                      <a:pt x="169177" y="0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accent1">
                    <a:shade val="15000"/>
                    <a:alpha val="10000"/>
                  </a:schemeClr>
                </a:solidFill>
              </a:ln>
              <a:effectLst>
                <a:innerShdw blurRad="762000">
                  <a:srgbClr val="0070C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4FF4315-90B3-C35D-945D-1CBE8EC8F1F6}"/>
                  </a:ext>
                </a:extLst>
              </p:cNvPr>
              <p:cNvSpPr/>
              <p:nvPr/>
            </p:nvSpPr>
            <p:spPr>
              <a:xfrm>
                <a:off x="6651101" y="3749489"/>
                <a:ext cx="169172" cy="97671"/>
              </a:xfrm>
              <a:custGeom>
                <a:avLst/>
                <a:gdLst>
                  <a:gd name="connsiteX0" fmla="*/ 0 w 169172"/>
                  <a:gd name="connsiteY0" fmla="*/ 0 h 97671"/>
                  <a:gd name="connsiteX1" fmla="*/ 52920 w 169172"/>
                  <a:gd name="connsiteY1" fmla="*/ 25493 h 97671"/>
                  <a:gd name="connsiteX2" fmla="*/ 158092 w 169172"/>
                  <a:gd name="connsiteY2" fmla="*/ 89386 h 97671"/>
                  <a:gd name="connsiteX3" fmla="*/ 169172 w 169172"/>
                  <a:gd name="connsiteY3" fmla="*/ 97671 h 97671"/>
                  <a:gd name="connsiteX4" fmla="*/ 156458 w 169172"/>
                  <a:gd name="connsiteY4" fmla="*/ 92219 h 97671"/>
                  <a:gd name="connsiteX5" fmla="*/ 48538 w 169172"/>
                  <a:gd name="connsiteY5" fmla="*/ 33084 h 97671"/>
                  <a:gd name="connsiteX6" fmla="*/ 0 w 169172"/>
                  <a:gd name="connsiteY6" fmla="*/ 0 h 97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172" h="97671">
                    <a:moveTo>
                      <a:pt x="0" y="0"/>
                    </a:moveTo>
                    <a:lnTo>
                      <a:pt x="52920" y="25493"/>
                    </a:lnTo>
                    <a:cubicBezTo>
                      <a:pt x="89069" y="45130"/>
                      <a:pt x="124162" y="66463"/>
                      <a:pt x="158092" y="89386"/>
                    </a:cubicBezTo>
                    <a:lnTo>
                      <a:pt x="169172" y="97671"/>
                    </a:lnTo>
                    <a:lnTo>
                      <a:pt x="156458" y="92219"/>
                    </a:lnTo>
                    <a:cubicBezTo>
                      <a:pt x="119640" y="74296"/>
                      <a:pt x="83618" y="54571"/>
                      <a:pt x="48538" y="3308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accent1">
                    <a:shade val="15000"/>
                    <a:alpha val="10000"/>
                  </a:schemeClr>
                </a:solidFill>
              </a:ln>
              <a:effectLst>
                <a:innerShdw blurRad="762000">
                  <a:srgbClr val="0070C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09FEC7E-6C41-D0BB-8BB6-DF091624E30C}"/>
                  </a:ext>
                </a:extLst>
              </p:cNvPr>
              <p:cNvSpPr/>
              <p:nvPr/>
            </p:nvSpPr>
            <p:spPr>
              <a:xfrm>
                <a:off x="6096000" y="1419393"/>
                <a:ext cx="2743198" cy="4746222"/>
              </a:xfrm>
              <a:custGeom>
                <a:avLst/>
                <a:gdLst>
                  <a:gd name="connsiteX0" fmla="*/ 820954 w 2743198"/>
                  <a:gd name="connsiteY0" fmla="*/ 2469227 h 4746222"/>
                  <a:gd name="connsiteX1" fmla="*/ 820955 w 2743198"/>
                  <a:gd name="connsiteY1" fmla="*/ 2469228 h 4746222"/>
                  <a:gd name="connsiteX2" fmla="*/ 824250 w 2743198"/>
                  <a:gd name="connsiteY2" fmla="*/ 2470641 h 4746222"/>
                  <a:gd name="connsiteX3" fmla="*/ 824261 w 2743198"/>
                  <a:gd name="connsiteY3" fmla="*/ 2470644 h 4746222"/>
                  <a:gd name="connsiteX4" fmla="*/ 856242 w 2743198"/>
                  <a:gd name="connsiteY4" fmla="*/ 2480662 h 4746222"/>
                  <a:gd name="connsiteX5" fmla="*/ 856276 w 2743198"/>
                  <a:gd name="connsiteY5" fmla="*/ 2479736 h 4746222"/>
                  <a:gd name="connsiteX6" fmla="*/ 824261 w 2743198"/>
                  <a:gd name="connsiteY6" fmla="*/ 2470644 h 4746222"/>
                  <a:gd name="connsiteX7" fmla="*/ 824251 w 2743198"/>
                  <a:gd name="connsiteY7" fmla="*/ 2470641 h 4746222"/>
                  <a:gd name="connsiteX8" fmla="*/ 1236734 w 2743198"/>
                  <a:gd name="connsiteY8" fmla="*/ 429 h 4746222"/>
                  <a:gd name="connsiteX9" fmla="*/ 2304766 w 2743198"/>
                  <a:gd name="connsiteY9" fmla="*/ 528352 h 4746222"/>
                  <a:gd name="connsiteX10" fmla="*/ 2334949 w 2743198"/>
                  <a:gd name="connsiteY10" fmla="*/ 575025 h 4746222"/>
                  <a:gd name="connsiteX11" fmla="*/ 2388898 w 2743198"/>
                  <a:gd name="connsiteY11" fmla="*/ 663826 h 4746222"/>
                  <a:gd name="connsiteX12" fmla="*/ 2388903 w 2743198"/>
                  <a:gd name="connsiteY12" fmla="*/ 663837 h 4746222"/>
                  <a:gd name="connsiteX13" fmla="*/ 2412109 w 2743198"/>
                  <a:gd name="connsiteY13" fmla="*/ 702035 h 4746222"/>
                  <a:gd name="connsiteX14" fmla="*/ 2743198 w 2743198"/>
                  <a:gd name="connsiteY14" fmla="*/ 2009607 h 4746222"/>
                  <a:gd name="connsiteX15" fmla="*/ 280475 w 2743198"/>
                  <a:gd name="connsiteY15" fmla="*/ 4738644 h 4746222"/>
                  <a:gd name="connsiteX16" fmla="*/ 130420 w 2743198"/>
                  <a:gd name="connsiteY16" fmla="*/ 4746222 h 4746222"/>
                  <a:gd name="connsiteX17" fmla="*/ 257074 w 2743198"/>
                  <a:gd name="connsiteY17" fmla="*/ 4726892 h 4746222"/>
                  <a:gd name="connsiteX18" fmla="*/ 1275586 w 2743198"/>
                  <a:gd name="connsiteY18" fmla="*/ 3477219 h 4746222"/>
                  <a:gd name="connsiteX19" fmla="*/ 1003522 w 2743198"/>
                  <a:gd name="connsiteY19" fmla="*/ 2689688 h 4746222"/>
                  <a:gd name="connsiteX20" fmla="*/ 982106 w 2743198"/>
                  <a:gd name="connsiteY20" fmla="*/ 2665260 h 4746222"/>
                  <a:gd name="connsiteX21" fmla="*/ 969934 w 2743198"/>
                  <a:gd name="connsiteY21" fmla="*/ 2657474 h 4746222"/>
                  <a:gd name="connsiteX22" fmla="*/ 934064 w 2743198"/>
                  <a:gd name="connsiteY22" fmla="*/ 2631497 h 4746222"/>
                  <a:gd name="connsiteX23" fmla="*/ 914399 w 2743198"/>
                  <a:gd name="connsiteY23" fmla="*/ 2602001 h 4746222"/>
                  <a:gd name="connsiteX24" fmla="*/ 884902 w 2743198"/>
                  <a:gd name="connsiteY24" fmla="*/ 2562672 h 4746222"/>
                  <a:gd name="connsiteX25" fmla="*/ 883977 w 2743198"/>
                  <a:gd name="connsiteY25" fmla="*/ 2559678 h 4746222"/>
                  <a:gd name="connsiteX26" fmla="*/ 811391 w 2743198"/>
                  <a:gd name="connsiteY26" fmla="*/ 2492913 h 4746222"/>
                  <a:gd name="connsiteX27" fmla="*/ 724271 w 2743198"/>
                  <a:gd name="connsiteY27" fmla="*/ 2427766 h 4746222"/>
                  <a:gd name="connsiteX28" fmla="*/ 819853 w 2743198"/>
                  <a:gd name="connsiteY28" fmla="*/ 2468755 h 4746222"/>
                  <a:gd name="connsiteX29" fmla="*/ 819853 w 2743198"/>
                  <a:gd name="connsiteY29" fmla="*/ 2468755 h 4746222"/>
                  <a:gd name="connsiteX30" fmla="*/ 724272 w 2743198"/>
                  <a:gd name="connsiteY30" fmla="*/ 2427766 h 4746222"/>
                  <a:gd name="connsiteX31" fmla="*/ 713192 w 2743198"/>
                  <a:gd name="connsiteY31" fmla="*/ 2419481 h 4746222"/>
                  <a:gd name="connsiteX32" fmla="*/ 608020 w 2743198"/>
                  <a:gd name="connsiteY32" fmla="*/ 2355588 h 4746222"/>
                  <a:gd name="connsiteX33" fmla="*/ 555100 w 2743198"/>
                  <a:gd name="connsiteY33" fmla="*/ 2330095 h 4746222"/>
                  <a:gd name="connsiteX34" fmla="*/ 501367 w 2743198"/>
                  <a:gd name="connsiteY34" fmla="*/ 2293470 h 4746222"/>
                  <a:gd name="connsiteX35" fmla="*/ 166297 w 2743198"/>
                  <a:gd name="connsiteY35" fmla="*/ 1913595 h 4746222"/>
                  <a:gd name="connsiteX36" fmla="*/ 4851 w 2743198"/>
                  <a:gd name="connsiteY36" fmla="*/ 1433478 h 4746222"/>
                  <a:gd name="connsiteX37" fmla="*/ 0 w 2743198"/>
                  <a:gd name="connsiteY37" fmla="*/ 1368632 h 4746222"/>
                  <a:gd name="connsiteX38" fmla="*/ 4382 w 2743198"/>
                  <a:gd name="connsiteY38" fmla="*/ 1310055 h 4746222"/>
                  <a:gd name="connsiteX39" fmla="*/ 1635 w 2743198"/>
                  <a:gd name="connsiteY39" fmla="*/ 1187026 h 4746222"/>
                  <a:gd name="connsiteX40" fmla="*/ 0 w 2743198"/>
                  <a:gd name="connsiteY40" fmla="*/ 1173287 h 4746222"/>
                  <a:gd name="connsiteX41" fmla="*/ 12858 w 2743198"/>
                  <a:gd name="connsiteY41" fmla="*/ 1065267 h 4746222"/>
                  <a:gd name="connsiteX42" fmla="*/ 633194 w 2743198"/>
                  <a:gd name="connsiteY42" fmla="*/ 171109 h 4746222"/>
                  <a:gd name="connsiteX43" fmla="*/ 1236734 w 2743198"/>
                  <a:gd name="connsiteY43" fmla="*/ 429 h 474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43198" h="4746222">
                    <a:moveTo>
                      <a:pt x="820954" y="2469227"/>
                    </a:moveTo>
                    <a:lnTo>
                      <a:pt x="820955" y="2469228"/>
                    </a:lnTo>
                    <a:lnTo>
                      <a:pt x="824250" y="2470641"/>
                    </a:lnTo>
                    <a:lnTo>
                      <a:pt x="824261" y="2470644"/>
                    </a:lnTo>
                    <a:lnTo>
                      <a:pt x="856242" y="2480662"/>
                    </a:lnTo>
                    <a:lnTo>
                      <a:pt x="856276" y="2479736"/>
                    </a:lnTo>
                    <a:lnTo>
                      <a:pt x="824261" y="2470644"/>
                    </a:lnTo>
                    <a:lnTo>
                      <a:pt x="824251" y="2470641"/>
                    </a:lnTo>
                    <a:close/>
                    <a:moveTo>
                      <a:pt x="1236734" y="429"/>
                    </a:moveTo>
                    <a:cubicBezTo>
                      <a:pt x="1647974" y="-10252"/>
                      <a:pt x="2052644" y="178761"/>
                      <a:pt x="2304766" y="528352"/>
                    </a:cubicBezTo>
                    <a:lnTo>
                      <a:pt x="2334949" y="575025"/>
                    </a:lnTo>
                    <a:lnTo>
                      <a:pt x="2388898" y="663826"/>
                    </a:lnTo>
                    <a:lnTo>
                      <a:pt x="2388903" y="663837"/>
                    </a:lnTo>
                    <a:lnTo>
                      <a:pt x="2412109" y="702035"/>
                    </a:lnTo>
                    <a:cubicBezTo>
                      <a:pt x="2623259" y="1090728"/>
                      <a:pt x="2743198" y="1536161"/>
                      <a:pt x="2743198" y="2009607"/>
                    </a:cubicBezTo>
                    <a:cubicBezTo>
                      <a:pt x="2743198" y="3429946"/>
                      <a:pt x="1663750" y="4598165"/>
                      <a:pt x="280475" y="4738644"/>
                    </a:cubicBezTo>
                    <a:lnTo>
                      <a:pt x="130420" y="4746222"/>
                    </a:lnTo>
                    <a:lnTo>
                      <a:pt x="257074" y="4726892"/>
                    </a:lnTo>
                    <a:cubicBezTo>
                      <a:pt x="838338" y="4607948"/>
                      <a:pt x="1275586" y="4093646"/>
                      <a:pt x="1275586" y="3477219"/>
                    </a:cubicBezTo>
                    <a:cubicBezTo>
                      <a:pt x="1275586" y="3180014"/>
                      <a:pt x="1173943" y="2906548"/>
                      <a:pt x="1003522" y="2689688"/>
                    </a:cubicBezTo>
                    <a:lnTo>
                      <a:pt x="982106" y="2665260"/>
                    </a:lnTo>
                    <a:lnTo>
                      <a:pt x="969934" y="2657474"/>
                    </a:lnTo>
                    <a:cubicBezTo>
                      <a:pt x="959651" y="2650395"/>
                      <a:pt x="947882" y="2641860"/>
                      <a:pt x="934064" y="2631497"/>
                    </a:cubicBezTo>
                    <a:cubicBezTo>
                      <a:pt x="924611" y="2624407"/>
                      <a:pt x="921267" y="2611617"/>
                      <a:pt x="914399" y="2602001"/>
                    </a:cubicBezTo>
                    <a:cubicBezTo>
                      <a:pt x="904874" y="2588666"/>
                      <a:pt x="893032" y="2576900"/>
                      <a:pt x="884902" y="2562672"/>
                    </a:cubicBezTo>
                    <a:lnTo>
                      <a:pt x="883977" y="2559678"/>
                    </a:lnTo>
                    <a:lnTo>
                      <a:pt x="811391" y="2492913"/>
                    </a:lnTo>
                    <a:lnTo>
                      <a:pt x="724271" y="2427766"/>
                    </a:lnTo>
                    <a:lnTo>
                      <a:pt x="819853" y="2468755"/>
                    </a:lnTo>
                    <a:lnTo>
                      <a:pt x="819853" y="2468755"/>
                    </a:lnTo>
                    <a:lnTo>
                      <a:pt x="724272" y="2427766"/>
                    </a:lnTo>
                    <a:lnTo>
                      <a:pt x="713192" y="2419481"/>
                    </a:lnTo>
                    <a:cubicBezTo>
                      <a:pt x="679262" y="2396558"/>
                      <a:pt x="644169" y="2375225"/>
                      <a:pt x="608020" y="2355588"/>
                    </a:cubicBezTo>
                    <a:lnTo>
                      <a:pt x="555100" y="2330095"/>
                    </a:lnTo>
                    <a:lnTo>
                      <a:pt x="501367" y="2293470"/>
                    </a:lnTo>
                    <a:cubicBezTo>
                      <a:pt x="369163" y="2193581"/>
                      <a:pt x="254358" y="2066121"/>
                      <a:pt x="166297" y="1913595"/>
                    </a:cubicBezTo>
                    <a:cubicBezTo>
                      <a:pt x="78236" y="1761069"/>
                      <a:pt x="25255" y="1597916"/>
                      <a:pt x="4851" y="1433478"/>
                    </a:cubicBezTo>
                    <a:lnTo>
                      <a:pt x="0" y="1368632"/>
                    </a:lnTo>
                    <a:lnTo>
                      <a:pt x="4382" y="1310055"/>
                    </a:lnTo>
                    <a:cubicBezTo>
                      <a:pt x="5451" y="1268931"/>
                      <a:pt x="4522" y="1227873"/>
                      <a:pt x="1635" y="1187026"/>
                    </a:cubicBezTo>
                    <a:lnTo>
                      <a:pt x="0" y="1173287"/>
                    </a:lnTo>
                    <a:lnTo>
                      <a:pt x="12858" y="1065267"/>
                    </a:lnTo>
                    <a:cubicBezTo>
                      <a:pt x="73727" y="702772"/>
                      <a:pt x="290011" y="369246"/>
                      <a:pt x="633194" y="171109"/>
                    </a:cubicBezTo>
                    <a:cubicBezTo>
                      <a:pt x="823852" y="61033"/>
                      <a:pt x="1031115" y="5769"/>
                      <a:pt x="1236734" y="429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accent1">
                    <a:shade val="15000"/>
                    <a:alpha val="10000"/>
                  </a:schemeClr>
                </a:solidFill>
              </a:ln>
              <a:effectLst>
                <a:innerShdw blurRad="762000">
                  <a:srgbClr val="0070C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CB6EE81-CEAC-6764-0F5C-6B8389274C98}"/>
                  </a:ext>
                </a:extLst>
              </p:cNvPr>
              <p:cNvSpPr/>
              <p:nvPr/>
            </p:nvSpPr>
            <p:spPr>
              <a:xfrm>
                <a:off x="3352799" y="2083209"/>
                <a:ext cx="4018788" cy="4088990"/>
              </a:xfrm>
              <a:custGeom>
                <a:avLst/>
                <a:gdLst>
                  <a:gd name="connsiteX0" fmla="*/ 2612778 w 4018788"/>
                  <a:gd name="connsiteY0" fmla="*/ 4082406 h 4088990"/>
                  <a:gd name="connsiteX1" fmla="*/ 2612779 w 4018788"/>
                  <a:gd name="connsiteY1" fmla="*/ 4082406 h 4088990"/>
                  <a:gd name="connsiteX2" fmla="*/ 2616680 w 4018788"/>
                  <a:gd name="connsiteY2" fmla="*/ 4082603 h 4088990"/>
                  <a:gd name="connsiteX3" fmla="*/ 354308 w 4018788"/>
                  <a:gd name="connsiteY3" fmla="*/ 0 h 4088990"/>
                  <a:gd name="connsiteX4" fmla="*/ 308013 w 4018788"/>
                  <a:gd name="connsiteY4" fmla="*/ 90432 h 4088990"/>
                  <a:gd name="connsiteX5" fmla="*/ 834417 w 4018788"/>
                  <a:gd name="connsiteY5" fmla="*/ 1716677 h 4088990"/>
                  <a:gd name="connsiteX6" fmla="*/ 1918949 w 4018788"/>
                  <a:gd name="connsiteY6" fmla="*/ 1806825 h 4088990"/>
                  <a:gd name="connsiteX7" fmla="*/ 2018923 w 4018788"/>
                  <a:gd name="connsiteY7" fmla="*/ 1763953 h 4088990"/>
                  <a:gd name="connsiteX8" fmla="*/ 2018926 w 4018788"/>
                  <a:gd name="connsiteY8" fmla="*/ 1763950 h 4088990"/>
                  <a:gd name="connsiteX9" fmla="*/ 2031642 w 4018788"/>
                  <a:gd name="connsiteY9" fmla="*/ 1758497 h 4088990"/>
                  <a:gd name="connsiteX10" fmla="*/ 2139562 w 4018788"/>
                  <a:gd name="connsiteY10" fmla="*/ 1699362 h 4088990"/>
                  <a:gd name="connsiteX11" fmla="*/ 2188103 w 4018788"/>
                  <a:gd name="connsiteY11" fmla="*/ 1666276 h 4088990"/>
                  <a:gd name="connsiteX12" fmla="*/ 2246684 w 4018788"/>
                  <a:gd name="connsiteY12" fmla="*/ 1638056 h 4088990"/>
                  <a:gd name="connsiteX13" fmla="*/ 2743200 w 4018788"/>
                  <a:gd name="connsiteY13" fmla="*/ 1537814 h 4088990"/>
                  <a:gd name="connsiteX14" fmla="*/ 3239716 w 4018788"/>
                  <a:gd name="connsiteY14" fmla="*/ 1638056 h 4088990"/>
                  <a:gd name="connsiteX15" fmla="*/ 3298301 w 4018788"/>
                  <a:gd name="connsiteY15" fmla="*/ 1666278 h 4088990"/>
                  <a:gd name="connsiteX16" fmla="*/ 3346839 w 4018788"/>
                  <a:gd name="connsiteY16" fmla="*/ 1699362 h 4088990"/>
                  <a:gd name="connsiteX17" fmla="*/ 3454759 w 4018788"/>
                  <a:gd name="connsiteY17" fmla="*/ 1758497 h 4088990"/>
                  <a:gd name="connsiteX18" fmla="*/ 3467473 w 4018788"/>
                  <a:gd name="connsiteY18" fmla="*/ 1763949 h 4088990"/>
                  <a:gd name="connsiteX19" fmla="*/ 3554593 w 4018788"/>
                  <a:gd name="connsiteY19" fmla="*/ 1829096 h 4088990"/>
                  <a:gd name="connsiteX20" fmla="*/ 4018788 w 4018788"/>
                  <a:gd name="connsiteY20" fmla="*/ 2813402 h 4088990"/>
                  <a:gd name="connsiteX21" fmla="*/ 2743200 w 4018788"/>
                  <a:gd name="connsiteY21" fmla="*/ 4088990 h 4088990"/>
                  <a:gd name="connsiteX22" fmla="*/ 2742871 w 4018788"/>
                  <a:gd name="connsiteY22" fmla="*/ 4088975 h 4088990"/>
                  <a:gd name="connsiteX23" fmla="*/ 2620826 w 4018788"/>
                  <a:gd name="connsiteY23" fmla="*/ 4083196 h 4088990"/>
                  <a:gd name="connsiteX24" fmla="*/ 2616680 w 4018788"/>
                  <a:gd name="connsiteY24" fmla="*/ 4082603 h 4088990"/>
                  <a:gd name="connsiteX25" fmla="*/ 2575297 w 4018788"/>
                  <a:gd name="connsiteY25" fmla="*/ 4076686 h 4088990"/>
                  <a:gd name="connsiteX26" fmla="*/ 2493675 w 4018788"/>
                  <a:gd name="connsiteY26" fmla="*/ 4064228 h 4088990"/>
                  <a:gd name="connsiteX27" fmla="*/ 2419343 w 4018788"/>
                  <a:gd name="connsiteY27" fmla="*/ 4046345 h 4088990"/>
                  <a:gd name="connsiteX28" fmla="*/ 2382847 w 4018788"/>
                  <a:gd name="connsiteY28" fmla="*/ 4037202 h 4088990"/>
                  <a:gd name="connsiteX29" fmla="*/ 2275564 w 4018788"/>
                  <a:gd name="connsiteY29" fmla="*/ 4000542 h 4088990"/>
                  <a:gd name="connsiteX30" fmla="*/ 2275562 w 4018788"/>
                  <a:gd name="connsiteY30" fmla="*/ 4000543 h 4088990"/>
                  <a:gd name="connsiteX31" fmla="*/ 2378898 w 4018788"/>
                  <a:gd name="connsiteY31" fmla="*/ 4036213 h 4088990"/>
                  <a:gd name="connsiteX32" fmla="*/ 2382847 w 4018788"/>
                  <a:gd name="connsiteY32" fmla="*/ 4037202 h 4088990"/>
                  <a:gd name="connsiteX33" fmla="*/ 2386435 w 4018788"/>
                  <a:gd name="connsiteY33" fmla="*/ 4038428 h 4088990"/>
                  <a:gd name="connsiteX34" fmla="*/ 2419343 w 4018788"/>
                  <a:gd name="connsiteY34" fmla="*/ 4046345 h 4088990"/>
                  <a:gd name="connsiteX35" fmla="*/ 2486125 w 4018788"/>
                  <a:gd name="connsiteY35" fmla="*/ 4063076 h 4088990"/>
                  <a:gd name="connsiteX36" fmla="*/ 2493675 w 4018788"/>
                  <a:gd name="connsiteY36" fmla="*/ 4064228 h 4088990"/>
                  <a:gd name="connsiteX37" fmla="*/ 2501729 w 4018788"/>
                  <a:gd name="connsiteY37" fmla="*/ 4066166 h 4088990"/>
                  <a:gd name="connsiteX38" fmla="*/ 2575297 w 4018788"/>
                  <a:gd name="connsiteY38" fmla="*/ 4076686 h 4088990"/>
                  <a:gd name="connsiteX39" fmla="*/ 2612778 w 4018788"/>
                  <a:gd name="connsiteY39" fmla="*/ 4082406 h 4088990"/>
                  <a:gd name="connsiteX40" fmla="*/ 2462724 w 4018788"/>
                  <a:gd name="connsiteY40" fmla="*/ 4074828 h 4088990"/>
                  <a:gd name="connsiteX41" fmla="*/ 0 w 4018788"/>
                  <a:gd name="connsiteY41" fmla="*/ 1345791 h 4088990"/>
                  <a:gd name="connsiteX42" fmla="*/ 331089 w 4018788"/>
                  <a:gd name="connsiteY42" fmla="*/ 38219 h 408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018788" h="4088990">
                    <a:moveTo>
                      <a:pt x="2612778" y="4082406"/>
                    </a:moveTo>
                    <a:lnTo>
                      <a:pt x="2612779" y="4082406"/>
                    </a:lnTo>
                    <a:lnTo>
                      <a:pt x="2616680" y="4082603"/>
                    </a:lnTo>
                    <a:close/>
                    <a:moveTo>
                      <a:pt x="354308" y="0"/>
                    </a:moveTo>
                    <a:lnTo>
                      <a:pt x="308013" y="90432"/>
                    </a:lnTo>
                    <a:cubicBezTo>
                      <a:pt x="42972" y="680142"/>
                      <a:pt x="262445" y="1386448"/>
                      <a:pt x="834417" y="1716677"/>
                    </a:cubicBezTo>
                    <a:cubicBezTo>
                      <a:pt x="1177601" y="1914814"/>
                      <a:pt x="1574585" y="1935359"/>
                      <a:pt x="1918949" y="1806825"/>
                    </a:cubicBezTo>
                    <a:lnTo>
                      <a:pt x="2018923" y="1763953"/>
                    </a:lnTo>
                    <a:lnTo>
                      <a:pt x="2018926" y="1763950"/>
                    </a:lnTo>
                    <a:lnTo>
                      <a:pt x="2031642" y="1758497"/>
                    </a:lnTo>
                    <a:cubicBezTo>
                      <a:pt x="2068460" y="1740574"/>
                      <a:pt x="2104482" y="1720849"/>
                      <a:pt x="2139562" y="1699362"/>
                    </a:cubicBezTo>
                    <a:lnTo>
                      <a:pt x="2188103" y="1666276"/>
                    </a:lnTo>
                    <a:lnTo>
                      <a:pt x="2246684" y="1638056"/>
                    </a:lnTo>
                    <a:cubicBezTo>
                      <a:pt x="2399293" y="1573508"/>
                      <a:pt x="2567078" y="1537814"/>
                      <a:pt x="2743200" y="1537814"/>
                    </a:cubicBezTo>
                    <a:cubicBezTo>
                      <a:pt x="2919322" y="1537814"/>
                      <a:pt x="3087107" y="1573508"/>
                      <a:pt x="3239716" y="1638056"/>
                    </a:cubicBezTo>
                    <a:lnTo>
                      <a:pt x="3298301" y="1666278"/>
                    </a:lnTo>
                    <a:lnTo>
                      <a:pt x="3346839" y="1699362"/>
                    </a:lnTo>
                    <a:cubicBezTo>
                      <a:pt x="3381919" y="1720849"/>
                      <a:pt x="3417941" y="1740574"/>
                      <a:pt x="3454759" y="1758497"/>
                    </a:cubicBezTo>
                    <a:lnTo>
                      <a:pt x="3467473" y="1763949"/>
                    </a:lnTo>
                    <a:lnTo>
                      <a:pt x="3554593" y="1829096"/>
                    </a:lnTo>
                    <a:cubicBezTo>
                      <a:pt x="3838089" y="2063058"/>
                      <a:pt x="4018788" y="2417128"/>
                      <a:pt x="4018788" y="2813402"/>
                    </a:cubicBezTo>
                    <a:cubicBezTo>
                      <a:pt x="4018788" y="3517890"/>
                      <a:pt x="3447688" y="4088990"/>
                      <a:pt x="2743200" y="4088990"/>
                    </a:cubicBezTo>
                    <a:lnTo>
                      <a:pt x="2742871" y="4088975"/>
                    </a:lnTo>
                    <a:lnTo>
                      <a:pt x="2620826" y="4083196"/>
                    </a:lnTo>
                    <a:lnTo>
                      <a:pt x="2616680" y="4082603"/>
                    </a:lnTo>
                    <a:lnTo>
                      <a:pt x="2575297" y="4076686"/>
                    </a:lnTo>
                    <a:lnTo>
                      <a:pt x="2493675" y="4064228"/>
                    </a:lnTo>
                    <a:lnTo>
                      <a:pt x="2419343" y="4046345"/>
                    </a:lnTo>
                    <a:lnTo>
                      <a:pt x="2382847" y="4037202"/>
                    </a:lnTo>
                    <a:lnTo>
                      <a:pt x="2275564" y="4000542"/>
                    </a:lnTo>
                    <a:lnTo>
                      <a:pt x="2275562" y="4000543"/>
                    </a:lnTo>
                    <a:lnTo>
                      <a:pt x="2378898" y="4036213"/>
                    </a:lnTo>
                    <a:lnTo>
                      <a:pt x="2382847" y="4037202"/>
                    </a:lnTo>
                    <a:lnTo>
                      <a:pt x="2386435" y="4038428"/>
                    </a:lnTo>
                    <a:lnTo>
                      <a:pt x="2419343" y="4046345"/>
                    </a:lnTo>
                    <a:lnTo>
                      <a:pt x="2486125" y="4063076"/>
                    </a:lnTo>
                    <a:lnTo>
                      <a:pt x="2493675" y="4064228"/>
                    </a:lnTo>
                    <a:lnTo>
                      <a:pt x="2501729" y="4066166"/>
                    </a:lnTo>
                    <a:lnTo>
                      <a:pt x="2575297" y="4076686"/>
                    </a:lnTo>
                    <a:lnTo>
                      <a:pt x="2612778" y="4082406"/>
                    </a:lnTo>
                    <a:lnTo>
                      <a:pt x="2462724" y="4074828"/>
                    </a:lnTo>
                    <a:cubicBezTo>
                      <a:pt x="1079448" y="3934349"/>
                      <a:pt x="0" y="2766130"/>
                      <a:pt x="0" y="1345791"/>
                    </a:cubicBezTo>
                    <a:cubicBezTo>
                      <a:pt x="0" y="872345"/>
                      <a:pt x="119939" y="426912"/>
                      <a:pt x="331089" y="382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>
                    <a:shade val="15000"/>
                    <a:alpha val="10000"/>
                  </a:schemeClr>
                </a:solidFill>
              </a:ln>
              <a:effectLst>
                <a:innerShdw blurRad="762000">
                  <a:srgbClr val="0070C0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3" name="Graphic 52" descr="Bar graph with upward trend with solid fill">
              <a:extLst>
                <a:ext uri="{FF2B5EF4-FFF2-40B4-BE49-F238E27FC236}">
                  <a16:creationId xmlns:a16="http://schemas.microsoft.com/office/drawing/2014/main" id="{8C3CF4D9-FFBF-6A0E-168A-44F32E5DF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242082">
              <a:off x="6286494" y="2223005"/>
              <a:ext cx="809399" cy="809399"/>
            </a:xfrm>
            <a:prstGeom prst="rect">
              <a:avLst/>
            </a:prstGeom>
          </p:spPr>
        </p:pic>
        <p:pic>
          <p:nvPicPr>
            <p:cNvPr id="55" name="Graphic 54" descr="Bullseye with solid fill">
              <a:extLst>
                <a:ext uri="{FF2B5EF4-FFF2-40B4-BE49-F238E27FC236}">
                  <a16:creationId xmlns:a16="http://schemas.microsoft.com/office/drawing/2014/main" id="{9B81587F-5082-9A89-575A-A545A61A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8834" y="2810798"/>
              <a:ext cx="914400" cy="914400"/>
            </a:xfrm>
            <a:prstGeom prst="rect">
              <a:avLst/>
            </a:prstGeom>
          </p:spPr>
        </p:pic>
        <p:pic>
          <p:nvPicPr>
            <p:cNvPr id="57" name="Graphic 56" descr="Business Growth with solid fill">
              <a:extLst>
                <a:ext uri="{FF2B5EF4-FFF2-40B4-BE49-F238E27FC236}">
                  <a16:creationId xmlns:a16="http://schemas.microsoft.com/office/drawing/2014/main" id="{746248B6-7350-7C5F-1369-0E53562B2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0175540">
              <a:off x="5903342" y="3861035"/>
              <a:ext cx="807647" cy="80764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CCCDFF-8349-6857-9A7F-637A63FBC247}"/>
                </a:ext>
              </a:extLst>
            </p:cNvPr>
            <p:cNvSpPr txBox="1"/>
            <p:nvPr/>
          </p:nvSpPr>
          <p:spPr>
            <a:xfrm rot="16914697">
              <a:off x="4803986" y="2125087"/>
              <a:ext cx="1076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 Targeting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61BF44B-6AAD-C2A8-14A1-183A4118CCF2}"/>
                </a:ext>
              </a:extLst>
            </p:cNvPr>
            <p:cNvSpPr txBox="1"/>
            <p:nvPr/>
          </p:nvSpPr>
          <p:spPr>
            <a:xfrm rot="1759416">
              <a:off x="6800884" y="2924443"/>
              <a:ext cx="1225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Higher Conversions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3E81DA-612E-D4A0-A45E-7B57965DA95A}"/>
                </a:ext>
              </a:extLst>
            </p:cNvPr>
            <p:cNvSpPr txBox="1"/>
            <p:nvPr/>
          </p:nvSpPr>
          <p:spPr>
            <a:xfrm rot="20610905">
              <a:off x="5274466" y="4324209"/>
              <a:ext cx="7064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+20% ROI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610484A-F5B5-BC43-DE5A-D0125C505138}"/>
              </a:ext>
            </a:extLst>
          </p:cNvPr>
          <p:cNvGrpSpPr/>
          <p:nvPr/>
        </p:nvGrpSpPr>
        <p:grpSpPr>
          <a:xfrm>
            <a:off x="5390781" y="2156953"/>
            <a:ext cx="3011105" cy="2617929"/>
            <a:chOff x="5607087" y="2156953"/>
            <a:chExt cx="3011105" cy="2617929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5A4EDCA5-81CB-F25C-B155-6462845B113B}"/>
                </a:ext>
              </a:extLst>
            </p:cNvPr>
            <p:cNvSpPr/>
            <p:nvPr/>
          </p:nvSpPr>
          <p:spPr>
            <a:xfrm>
              <a:off x="5607087" y="2156953"/>
              <a:ext cx="3011105" cy="2617929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E7D4313-F43C-3507-5DF1-655835735609}"/>
                </a:ext>
              </a:extLst>
            </p:cNvPr>
            <p:cNvSpPr txBox="1"/>
            <p:nvPr/>
          </p:nvSpPr>
          <p:spPr>
            <a:xfrm>
              <a:off x="5707830" y="2352995"/>
              <a:ext cx="2566220" cy="227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Understanding customer segments allows businesses to tailor messaging, offers, and products to real needs</a:t>
              </a:r>
            </a:p>
            <a:p>
              <a:pPr>
                <a:lnSpc>
                  <a:spcPct val="150000"/>
                </a:lnSpc>
              </a:pPr>
              <a:endParaRPr lang="en-US" sz="12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Data-driven personalization boosts loyalty, reduces churn, and maximizes lifetime value.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4C91943-3913-A60C-A6CA-4B50895EEC48}"/>
              </a:ext>
            </a:extLst>
          </p:cNvPr>
          <p:cNvSpPr txBox="1"/>
          <p:nvPr/>
        </p:nvSpPr>
        <p:spPr>
          <a:xfrm>
            <a:off x="2348161" y="137652"/>
            <a:ext cx="5026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Unlocking ROI with Smart Targeting</a:t>
            </a:r>
          </a:p>
        </p:txBody>
      </p:sp>
    </p:spTree>
    <p:extLst>
      <p:ext uri="{BB962C8B-B14F-4D97-AF65-F5344CB8AC3E}">
        <p14:creationId xmlns:p14="http://schemas.microsoft.com/office/powerpoint/2010/main" val="412931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24C2D1A-2B02-3142-BE20-F110438770B7}"/>
              </a:ext>
            </a:extLst>
          </p:cNvPr>
          <p:cNvSpPr/>
          <p:nvPr/>
        </p:nvSpPr>
        <p:spPr>
          <a:xfrm>
            <a:off x="5279923" y="1533491"/>
            <a:ext cx="1170040" cy="777367"/>
          </a:xfrm>
          <a:prstGeom prst="roundRect">
            <a:avLst>
              <a:gd name="adj" fmla="val 50000"/>
            </a:avLst>
          </a:prstGeom>
          <a:solidFill>
            <a:srgbClr val="001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Single gear with solid fill">
            <a:extLst>
              <a:ext uri="{FF2B5EF4-FFF2-40B4-BE49-F238E27FC236}">
                <a16:creationId xmlns:a16="http://schemas.microsoft.com/office/drawing/2014/main" id="{9490BF4D-B1D1-DB14-A7AF-A427C4F26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787006" y="996056"/>
            <a:ext cx="2056842" cy="2056842"/>
          </a:xfrm>
          <a:prstGeom prst="rect">
            <a:avLst/>
          </a:prstGeom>
          <a:effectLst>
            <a:innerShdw blurRad="762000">
              <a:srgbClr val="8B5CF6"/>
            </a:innerShdw>
          </a:effectLst>
        </p:spPr>
      </p:pic>
      <p:pic>
        <p:nvPicPr>
          <p:cNvPr id="22" name="Graphic 21" descr="Single gear with solid fill">
            <a:extLst>
              <a:ext uri="{FF2B5EF4-FFF2-40B4-BE49-F238E27FC236}">
                <a16:creationId xmlns:a16="http://schemas.microsoft.com/office/drawing/2014/main" id="{51CE35C7-692A-EFAB-4EDB-1BAD58D56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836167" y="996056"/>
            <a:ext cx="2056842" cy="2056842"/>
          </a:xfrm>
          <a:prstGeom prst="rect">
            <a:avLst/>
          </a:prstGeom>
          <a:effectLst>
            <a:innerShdw blurRad="762000">
              <a:srgbClr val="8B5CF6"/>
            </a:inn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EEE4CC-E0EA-4B30-8DBF-F9CAC8A0E4C2}"/>
              </a:ext>
            </a:extLst>
          </p:cNvPr>
          <p:cNvSpPr/>
          <p:nvPr/>
        </p:nvSpPr>
        <p:spPr>
          <a:xfrm>
            <a:off x="83589" y="41668"/>
            <a:ext cx="12108411" cy="6816331"/>
          </a:xfrm>
          <a:prstGeom prst="rect">
            <a:avLst/>
          </a:prstGeom>
          <a:solidFill>
            <a:srgbClr val="0501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1551B-D29E-88D7-4EF0-2062223AA821}"/>
              </a:ext>
            </a:extLst>
          </p:cNvPr>
          <p:cNvSpPr txBox="1"/>
          <p:nvPr/>
        </p:nvSpPr>
        <p:spPr>
          <a:xfrm>
            <a:off x="2993569" y="283217"/>
            <a:ext cx="5742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Meet the Customers: The Dataset at a Glance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26A4210-485A-9308-2EF8-AADC70F50D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503"/>
          <a:stretch/>
        </p:blipFill>
        <p:spPr>
          <a:xfrm>
            <a:off x="542885" y="1147904"/>
            <a:ext cx="11481965" cy="49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3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1C978-A59B-93D0-D3F6-5F5D3FD17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080BC3-4AF2-2AE4-D475-3428A4933A8F}"/>
              </a:ext>
            </a:extLst>
          </p:cNvPr>
          <p:cNvSpPr/>
          <p:nvPr/>
        </p:nvSpPr>
        <p:spPr>
          <a:xfrm>
            <a:off x="83589" y="41668"/>
            <a:ext cx="12108411" cy="6816331"/>
          </a:xfrm>
          <a:prstGeom prst="rect">
            <a:avLst/>
          </a:prstGeom>
          <a:solidFill>
            <a:srgbClr val="0501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90FC8-ADEC-9A7B-99BA-6658F3006A5F}"/>
              </a:ext>
            </a:extLst>
          </p:cNvPr>
          <p:cNvSpPr txBox="1"/>
          <p:nvPr/>
        </p:nvSpPr>
        <p:spPr>
          <a:xfrm>
            <a:off x="2946559" y="232820"/>
            <a:ext cx="5742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Meet the Customers: The Dataset at a Glance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A6F9B9-0127-A606-4C62-6127EC52B41F}"/>
              </a:ext>
            </a:extLst>
          </p:cNvPr>
          <p:cNvSpPr/>
          <p:nvPr/>
        </p:nvSpPr>
        <p:spPr>
          <a:xfrm>
            <a:off x="4093508" y="3067045"/>
            <a:ext cx="4708093" cy="983851"/>
          </a:xfrm>
          <a:prstGeom prst="roundRect">
            <a:avLst>
              <a:gd name="adj" fmla="val 50000"/>
            </a:avLst>
          </a:prstGeom>
          <a:solidFill>
            <a:srgbClr val="0013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Single gear with solid fill">
            <a:extLst>
              <a:ext uri="{FF2B5EF4-FFF2-40B4-BE49-F238E27FC236}">
                <a16:creationId xmlns:a16="http://schemas.microsoft.com/office/drawing/2014/main" id="{9A103C85-8A98-D862-2A71-C7C030874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9063" y="2526708"/>
            <a:ext cx="2056842" cy="2056842"/>
          </a:xfrm>
          <a:prstGeom prst="rect">
            <a:avLst/>
          </a:prstGeom>
          <a:effectLst>
            <a:innerShdw blurRad="762000">
              <a:srgbClr val="8B5CF6"/>
            </a:innerShdw>
          </a:effectLst>
        </p:spPr>
      </p:pic>
      <p:pic>
        <p:nvPicPr>
          <p:cNvPr id="22" name="Graphic 21" descr="Single gear with solid fill">
            <a:extLst>
              <a:ext uri="{FF2B5EF4-FFF2-40B4-BE49-F238E27FC236}">
                <a16:creationId xmlns:a16="http://schemas.microsoft.com/office/drawing/2014/main" id="{4ACDE1C7-7859-9B0D-8E15-F8EFB3A96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5489" y="2526708"/>
            <a:ext cx="2056842" cy="2056842"/>
          </a:xfrm>
          <a:prstGeom prst="rect">
            <a:avLst/>
          </a:prstGeom>
          <a:effectLst>
            <a:innerShdw blurRad="762000">
              <a:srgbClr val="8B5CF6"/>
            </a:innerShdw>
          </a:effec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4AE35BD-8830-8DDD-A84E-FD3594F1AAE6}"/>
              </a:ext>
            </a:extLst>
          </p:cNvPr>
          <p:cNvGrpSpPr/>
          <p:nvPr/>
        </p:nvGrpSpPr>
        <p:grpSpPr>
          <a:xfrm>
            <a:off x="2153164" y="1654983"/>
            <a:ext cx="1910712" cy="1700981"/>
            <a:chOff x="1454075" y="978165"/>
            <a:chExt cx="1910712" cy="1700981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C374ED3B-757E-8A5A-46C8-B6DBB2AFCE79}"/>
                </a:ext>
              </a:extLst>
            </p:cNvPr>
            <p:cNvSpPr/>
            <p:nvPr/>
          </p:nvSpPr>
          <p:spPr>
            <a:xfrm>
              <a:off x="1454075" y="978165"/>
              <a:ext cx="1910712" cy="1700981"/>
            </a:xfrm>
            <a:prstGeom prst="hexagon">
              <a:avLst>
                <a:gd name="adj" fmla="val 26990"/>
                <a:gd name="vf" fmla="val 115470"/>
              </a:avLst>
            </a:prstGeom>
            <a:solidFill>
              <a:srgbClr val="38B2AC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2D8AF7-A73B-56A4-2970-3981CF217759}"/>
                </a:ext>
              </a:extLst>
            </p:cNvPr>
            <p:cNvSpPr/>
            <p:nvPr/>
          </p:nvSpPr>
          <p:spPr>
            <a:xfrm>
              <a:off x="1675302" y="1163284"/>
              <a:ext cx="1521652" cy="1400416"/>
            </a:xfrm>
            <a:prstGeom prst="ellipse">
              <a:avLst/>
            </a:prstGeom>
            <a:solidFill>
              <a:srgbClr val="C4B5FD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0446E7-7A06-CAA3-3ED8-65F242F06B28}"/>
                </a:ext>
              </a:extLst>
            </p:cNvPr>
            <p:cNvSpPr txBox="1"/>
            <p:nvPr/>
          </p:nvSpPr>
          <p:spPr>
            <a:xfrm>
              <a:off x="1934802" y="1563410"/>
              <a:ext cx="109138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Age &amp; Gender</a:t>
              </a:r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– Who are our customers?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7C53E68-534A-D953-3E3F-7815690EAA15}"/>
              </a:ext>
            </a:extLst>
          </p:cNvPr>
          <p:cNvGrpSpPr/>
          <p:nvPr/>
        </p:nvGrpSpPr>
        <p:grpSpPr>
          <a:xfrm>
            <a:off x="611793" y="2547636"/>
            <a:ext cx="1910712" cy="1700981"/>
            <a:chOff x="-12617" y="1943242"/>
            <a:chExt cx="1910712" cy="1700981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19AEF044-6CD5-EE92-325F-1866FF3148E9}"/>
                </a:ext>
              </a:extLst>
            </p:cNvPr>
            <p:cNvSpPr/>
            <p:nvPr/>
          </p:nvSpPr>
          <p:spPr>
            <a:xfrm>
              <a:off x="-12617" y="1943242"/>
              <a:ext cx="1910712" cy="1700981"/>
            </a:xfrm>
            <a:prstGeom prst="hexagon">
              <a:avLst>
                <a:gd name="adj" fmla="val 26990"/>
                <a:gd name="vf" fmla="val 115470"/>
              </a:avLst>
            </a:prstGeom>
            <a:solidFill>
              <a:srgbClr val="38B2AC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FC6F1BB-9906-46BD-7FFF-16B518DCCE0F}"/>
                </a:ext>
              </a:extLst>
            </p:cNvPr>
            <p:cNvSpPr/>
            <p:nvPr/>
          </p:nvSpPr>
          <p:spPr>
            <a:xfrm>
              <a:off x="208610" y="2128361"/>
              <a:ext cx="1521652" cy="1400416"/>
            </a:xfrm>
            <a:prstGeom prst="ellipse">
              <a:avLst/>
            </a:prstGeom>
            <a:solidFill>
              <a:srgbClr val="C4B5FD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12D1DF-266C-2A22-221A-D76E7940A82A}"/>
                </a:ext>
              </a:extLst>
            </p:cNvPr>
            <p:cNvSpPr txBox="1"/>
            <p:nvPr/>
          </p:nvSpPr>
          <p:spPr>
            <a:xfrm>
              <a:off x="447248" y="2458408"/>
              <a:ext cx="10913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Annual Income</a:t>
              </a:r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– What can they afford?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6C3C296-1141-E47D-06CD-B4552CBE41F5}"/>
              </a:ext>
            </a:extLst>
          </p:cNvPr>
          <p:cNvGrpSpPr/>
          <p:nvPr/>
        </p:nvGrpSpPr>
        <p:grpSpPr>
          <a:xfrm>
            <a:off x="2154852" y="3460919"/>
            <a:ext cx="1910712" cy="1700981"/>
            <a:chOff x="1484532" y="2802157"/>
            <a:chExt cx="1910712" cy="1700981"/>
          </a:xfrm>
        </p:grpSpPr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D8E446F1-57E2-C11D-E4E0-83B9D3EE2A6E}"/>
                </a:ext>
              </a:extLst>
            </p:cNvPr>
            <p:cNvSpPr/>
            <p:nvPr/>
          </p:nvSpPr>
          <p:spPr>
            <a:xfrm>
              <a:off x="1484532" y="2802157"/>
              <a:ext cx="1910712" cy="1700981"/>
            </a:xfrm>
            <a:prstGeom prst="hexagon">
              <a:avLst>
                <a:gd name="adj" fmla="val 26990"/>
                <a:gd name="vf" fmla="val 115470"/>
              </a:avLst>
            </a:prstGeom>
            <a:solidFill>
              <a:srgbClr val="38B2AC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7C4EF72-75B3-BA14-E5C1-14FED0597BCF}"/>
                </a:ext>
              </a:extLst>
            </p:cNvPr>
            <p:cNvSpPr/>
            <p:nvPr/>
          </p:nvSpPr>
          <p:spPr>
            <a:xfrm>
              <a:off x="1705759" y="2987276"/>
              <a:ext cx="1521652" cy="1400416"/>
            </a:xfrm>
            <a:prstGeom prst="ellipse">
              <a:avLst/>
            </a:prstGeom>
            <a:solidFill>
              <a:srgbClr val="C4B5FD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03B4034-A10B-098D-0E22-86BA2AF52A34}"/>
                </a:ext>
              </a:extLst>
            </p:cNvPr>
            <p:cNvSpPr txBox="1"/>
            <p:nvPr/>
          </p:nvSpPr>
          <p:spPr>
            <a:xfrm>
              <a:off x="1894197" y="3242295"/>
              <a:ext cx="10913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Purchase Frequency – </a:t>
              </a:r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often do they return?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4F2F35C-622D-54E1-E0F0-B4B1D3E51A70}"/>
              </a:ext>
            </a:extLst>
          </p:cNvPr>
          <p:cNvGrpSpPr/>
          <p:nvPr/>
        </p:nvGrpSpPr>
        <p:grpSpPr>
          <a:xfrm>
            <a:off x="7222385" y="4473408"/>
            <a:ext cx="1910712" cy="1700981"/>
            <a:chOff x="3315714" y="903942"/>
            <a:chExt cx="1910712" cy="1700981"/>
          </a:xfrm>
        </p:grpSpPr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8668EC2E-4440-E1B1-F3EC-6C23E0188E5C}"/>
                </a:ext>
              </a:extLst>
            </p:cNvPr>
            <p:cNvSpPr/>
            <p:nvPr/>
          </p:nvSpPr>
          <p:spPr>
            <a:xfrm>
              <a:off x="3315714" y="903942"/>
              <a:ext cx="1910712" cy="1700981"/>
            </a:xfrm>
            <a:prstGeom prst="hexagon">
              <a:avLst>
                <a:gd name="adj" fmla="val 26990"/>
                <a:gd name="vf" fmla="val 115470"/>
              </a:avLst>
            </a:prstGeom>
            <a:solidFill>
              <a:srgbClr val="38B2AC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A2A7DD3-1B4D-5D5F-D4E6-6A9A2E07CF7F}"/>
                </a:ext>
              </a:extLst>
            </p:cNvPr>
            <p:cNvSpPr/>
            <p:nvPr/>
          </p:nvSpPr>
          <p:spPr>
            <a:xfrm>
              <a:off x="3536941" y="1089061"/>
              <a:ext cx="1521652" cy="1400416"/>
            </a:xfrm>
            <a:prstGeom prst="ellipse">
              <a:avLst/>
            </a:prstGeom>
            <a:solidFill>
              <a:srgbClr val="C4B5FD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EE5E9F-C07B-8BE9-7FCA-6CD6011A1BEB}"/>
                </a:ext>
              </a:extLst>
            </p:cNvPr>
            <p:cNvSpPr txBox="1"/>
            <p:nvPr/>
          </p:nvSpPr>
          <p:spPr>
            <a:xfrm>
              <a:off x="3772335" y="1408924"/>
              <a:ext cx="10913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Spending Score</a:t>
              </a:r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– How actively do they shop?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55E046-D515-0A56-A917-A6F749118827}"/>
              </a:ext>
            </a:extLst>
          </p:cNvPr>
          <p:cNvGrpSpPr/>
          <p:nvPr/>
        </p:nvGrpSpPr>
        <p:grpSpPr>
          <a:xfrm>
            <a:off x="7195688" y="971206"/>
            <a:ext cx="1910712" cy="1700981"/>
            <a:chOff x="5353567" y="875569"/>
            <a:chExt cx="1910712" cy="1700981"/>
          </a:xfrm>
        </p:grpSpPr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443A6BAF-FFA4-1FA2-0696-DEBC009D5FEE}"/>
                </a:ext>
              </a:extLst>
            </p:cNvPr>
            <p:cNvSpPr/>
            <p:nvPr/>
          </p:nvSpPr>
          <p:spPr>
            <a:xfrm>
              <a:off x="5353567" y="875569"/>
              <a:ext cx="1910712" cy="1700981"/>
            </a:xfrm>
            <a:prstGeom prst="hexagon">
              <a:avLst>
                <a:gd name="adj" fmla="val 26990"/>
                <a:gd name="vf" fmla="val 115470"/>
              </a:avLst>
            </a:prstGeom>
            <a:solidFill>
              <a:srgbClr val="38B2AC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A4DF5EE-A6AC-773D-5B76-38DA5503865F}"/>
                </a:ext>
              </a:extLst>
            </p:cNvPr>
            <p:cNvSpPr/>
            <p:nvPr/>
          </p:nvSpPr>
          <p:spPr>
            <a:xfrm>
              <a:off x="5574794" y="1060688"/>
              <a:ext cx="1521652" cy="1400416"/>
            </a:xfrm>
            <a:prstGeom prst="ellipse">
              <a:avLst/>
            </a:prstGeom>
            <a:solidFill>
              <a:srgbClr val="C4B5FD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08D6953-1193-E96F-DA31-CE18570787FC}"/>
                </a:ext>
              </a:extLst>
            </p:cNvPr>
            <p:cNvSpPr txBox="1"/>
            <p:nvPr/>
          </p:nvSpPr>
          <p:spPr>
            <a:xfrm>
              <a:off x="5845171" y="1389701"/>
              <a:ext cx="10913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Last Purchase Amount – </a:t>
              </a:r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What are they spending?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4C3ED70-0092-93A5-5C95-7DEB07A5BB1F}"/>
              </a:ext>
            </a:extLst>
          </p:cNvPr>
          <p:cNvGrpSpPr/>
          <p:nvPr/>
        </p:nvGrpSpPr>
        <p:grpSpPr>
          <a:xfrm>
            <a:off x="8733960" y="1842889"/>
            <a:ext cx="1910712" cy="1700981"/>
            <a:chOff x="8996439" y="2916892"/>
            <a:chExt cx="1910712" cy="1700981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669C5D54-773C-9452-23C0-9562923ED0F7}"/>
                </a:ext>
              </a:extLst>
            </p:cNvPr>
            <p:cNvSpPr/>
            <p:nvPr/>
          </p:nvSpPr>
          <p:spPr>
            <a:xfrm>
              <a:off x="8996439" y="2916892"/>
              <a:ext cx="1910712" cy="1700981"/>
            </a:xfrm>
            <a:prstGeom prst="hexagon">
              <a:avLst>
                <a:gd name="adj" fmla="val 26990"/>
                <a:gd name="vf" fmla="val 115470"/>
              </a:avLst>
            </a:prstGeom>
            <a:solidFill>
              <a:srgbClr val="38B2AC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D8B839-019D-5896-BB9D-9B358487309B}"/>
                </a:ext>
              </a:extLst>
            </p:cNvPr>
            <p:cNvSpPr/>
            <p:nvPr/>
          </p:nvSpPr>
          <p:spPr>
            <a:xfrm>
              <a:off x="9217666" y="3102011"/>
              <a:ext cx="1521652" cy="1400416"/>
            </a:xfrm>
            <a:prstGeom prst="ellipse">
              <a:avLst/>
            </a:prstGeom>
            <a:solidFill>
              <a:srgbClr val="C4B5FD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A454A0-4971-7F26-42F4-8D63AC914677}"/>
                </a:ext>
              </a:extLst>
            </p:cNvPr>
            <p:cNvSpPr txBox="1"/>
            <p:nvPr/>
          </p:nvSpPr>
          <p:spPr>
            <a:xfrm>
              <a:off x="9494006" y="3383668"/>
              <a:ext cx="1091381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Membership Years –</a:t>
              </a:r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</a:p>
            <a:p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long have they been with us?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0E4BFB2-0062-43B5-8067-D3F323A47695}"/>
              </a:ext>
            </a:extLst>
          </p:cNvPr>
          <p:cNvGrpSpPr/>
          <p:nvPr/>
        </p:nvGrpSpPr>
        <p:grpSpPr>
          <a:xfrm>
            <a:off x="8727245" y="3599723"/>
            <a:ext cx="1910712" cy="1700981"/>
            <a:chOff x="7465179" y="3795110"/>
            <a:chExt cx="1910712" cy="1700981"/>
          </a:xfrm>
        </p:grpSpPr>
        <p:sp>
          <p:nvSpPr>
            <p:cNvPr id="65" name="Hexagon 64">
              <a:extLst>
                <a:ext uri="{FF2B5EF4-FFF2-40B4-BE49-F238E27FC236}">
                  <a16:creationId xmlns:a16="http://schemas.microsoft.com/office/drawing/2014/main" id="{78A00A01-4C32-737C-07BC-8AB752D48D34}"/>
                </a:ext>
              </a:extLst>
            </p:cNvPr>
            <p:cNvSpPr/>
            <p:nvPr/>
          </p:nvSpPr>
          <p:spPr>
            <a:xfrm>
              <a:off x="7465179" y="3795110"/>
              <a:ext cx="1910712" cy="1700981"/>
            </a:xfrm>
            <a:prstGeom prst="hexagon">
              <a:avLst>
                <a:gd name="adj" fmla="val 26990"/>
                <a:gd name="vf" fmla="val 115470"/>
              </a:avLst>
            </a:prstGeom>
            <a:solidFill>
              <a:srgbClr val="38B2AC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4AFB217-67DC-60F3-C928-5A801F816737}"/>
                </a:ext>
              </a:extLst>
            </p:cNvPr>
            <p:cNvSpPr/>
            <p:nvPr/>
          </p:nvSpPr>
          <p:spPr>
            <a:xfrm>
              <a:off x="7686406" y="3980229"/>
              <a:ext cx="1521652" cy="1400416"/>
            </a:xfrm>
            <a:prstGeom prst="ellipse">
              <a:avLst/>
            </a:prstGeom>
            <a:solidFill>
              <a:srgbClr val="C4B5FD"/>
            </a:solidFill>
            <a:ln>
              <a:solidFill>
                <a:srgbClr val="4A556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11E9B86-B51F-0FEE-7BDE-E069AB099B30}"/>
                </a:ext>
              </a:extLst>
            </p:cNvPr>
            <p:cNvSpPr txBox="1"/>
            <p:nvPr/>
          </p:nvSpPr>
          <p:spPr>
            <a:xfrm>
              <a:off x="7945906" y="4380355"/>
              <a:ext cx="10913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Preferred Category – </a:t>
              </a:r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What do they love to buy?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436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14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42902-34E7-D499-F27C-4DC21BD73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44F0C04-31FD-B5D4-006B-F96C6E511CCC}"/>
              </a:ext>
            </a:extLst>
          </p:cNvPr>
          <p:cNvGrpSpPr/>
          <p:nvPr/>
        </p:nvGrpSpPr>
        <p:grpSpPr>
          <a:xfrm>
            <a:off x="4155814" y="1546764"/>
            <a:ext cx="3880372" cy="4122281"/>
            <a:chOff x="2542865" y="1155344"/>
            <a:chExt cx="3880372" cy="4122281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3695781-6B74-D23D-0A2B-4AF595822FB0}"/>
                </a:ext>
              </a:extLst>
            </p:cNvPr>
            <p:cNvSpPr/>
            <p:nvPr/>
          </p:nvSpPr>
          <p:spPr>
            <a:xfrm rot="19061138">
              <a:off x="2542865" y="1289310"/>
              <a:ext cx="3880372" cy="3791371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00FF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ED358A7-1A9A-B8CA-A4D1-35B389207E3A}"/>
                </a:ext>
              </a:extLst>
            </p:cNvPr>
            <p:cNvSpPr/>
            <p:nvPr/>
          </p:nvSpPr>
          <p:spPr>
            <a:xfrm rot="16141818">
              <a:off x="3762098" y="3883017"/>
              <a:ext cx="1387555" cy="14016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12C69FE-2F0D-C6F6-E473-4B4CA9AF9134}"/>
                </a:ext>
              </a:extLst>
            </p:cNvPr>
            <p:cNvSpPr/>
            <p:nvPr/>
          </p:nvSpPr>
          <p:spPr>
            <a:xfrm rot="16141818">
              <a:off x="3913112" y="1136225"/>
              <a:ext cx="1363823" cy="1402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B25A89-5D53-5839-DB1B-BC7C9F8F3543}"/>
              </a:ext>
            </a:extLst>
          </p:cNvPr>
          <p:cNvGrpSpPr/>
          <p:nvPr/>
        </p:nvGrpSpPr>
        <p:grpSpPr>
          <a:xfrm>
            <a:off x="4196578" y="1547295"/>
            <a:ext cx="3880372" cy="4122281"/>
            <a:chOff x="2542865" y="1155344"/>
            <a:chExt cx="3880372" cy="4122281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FD6E38-AEC5-3363-58CC-A5A6BCF57844}"/>
                </a:ext>
              </a:extLst>
            </p:cNvPr>
            <p:cNvSpPr/>
            <p:nvPr/>
          </p:nvSpPr>
          <p:spPr>
            <a:xfrm rot="19061138">
              <a:off x="2542865" y="1289310"/>
              <a:ext cx="3880372" cy="3791371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00FF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D461D9F-F6E2-F6B4-250C-CBDE30F20434}"/>
                </a:ext>
              </a:extLst>
            </p:cNvPr>
            <p:cNvSpPr/>
            <p:nvPr/>
          </p:nvSpPr>
          <p:spPr>
            <a:xfrm rot="16141818">
              <a:off x="3762098" y="3883017"/>
              <a:ext cx="1387555" cy="14016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BC076-5526-3FAF-7EA4-BE10ADEEA7D3}"/>
                </a:ext>
              </a:extLst>
            </p:cNvPr>
            <p:cNvSpPr/>
            <p:nvPr/>
          </p:nvSpPr>
          <p:spPr>
            <a:xfrm rot="16141818">
              <a:off x="3913112" y="1136225"/>
              <a:ext cx="1363823" cy="1402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FE7BEB9-22B0-EF59-7085-FA5C436D569F}"/>
              </a:ext>
            </a:extLst>
          </p:cNvPr>
          <p:cNvGrpSpPr/>
          <p:nvPr/>
        </p:nvGrpSpPr>
        <p:grpSpPr>
          <a:xfrm>
            <a:off x="4182990" y="1581721"/>
            <a:ext cx="3880372" cy="4122281"/>
            <a:chOff x="2542865" y="1155344"/>
            <a:chExt cx="3880372" cy="412228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B37E83-DA1E-2A03-AD6A-AC397E351A83}"/>
                </a:ext>
              </a:extLst>
            </p:cNvPr>
            <p:cNvSpPr/>
            <p:nvPr/>
          </p:nvSpPr>
          <p:spPr>
            <a:xfrm rot="19061138">
              <a:off x="2542865" y="1289310"/>
              <a:ext cx="3880372" cy="3791371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00FF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35CAA1F-DEF1-2BB1-7A86-11237168053F}"/>
                </a:ext>
              </a:extLst>
            </p:cNvPr>
            <p:cNvSpPr/>
            <p:nvPr/>
          </p:nvSpPr>
          <p:spPr>
            <a:xfrm rot="16141818">
              <a:off x="3762098" y="3883017"/>
              <a:ext cx="1387555" cy="14016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7E0D8D2-CA18-DB00-2EC5-5D027A1B83AD}"/>
                </a:ext>
              </a:extLst>
            </p:cNvPr>
            <p:cNvSpPr/>
            <p:nvPr/>
          </p:nvSpPr>
          <p:spPr>
            <a:xfrm rot="16141818">
              <a:off x="3913112" y="1136225"/>
              <a:ext cx="1363823" cy="1402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B707D20-3981-B34F-46D0-BF1304A83CAE}"/>
              </a:ext>
            </a:extLst>
          </p:cNvPr>
          <p:cNvGrpSpPr/>
          <p:nvPr/>
        </p:nvGrpSpPr>
        <p:grpSpPr>
          <a:xfrm>
            <a:off x="4182990" y="1535533"/>
            <a:ext cx="3880372" cy="4122281"/>
            <a:chOff x="2542865" y="1155344"/>
            <a:chExt cx="3880372" cy="4122281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7BA4282-2ACD-B916-7ADD-8AE54BB944D5}"/>
                </a:ext>
              </a:extLst>
            </p:cNvPr>
            <p:cNvSpPr/>
            <p:nvPr/>
          </p:nvSpPr>
          <p:spPr>
            <a:xfrm rot="19061138">
              <a:off x="2542865" y="1289310"/>
              <a:ext cx="3880372" cy="3791371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00FF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D05F7E6-B793-E8E8-19C4-3B97E9401851}"/>
                </a:ext>
              </a:extLst>
            </p:cNvPr>
            <p:cNvSpPr/>
            <p:nvPr/>
          </p:nvSpPr>
          <p:spPr>
            <a:xfrm rot="16141818">
              <a:off x="3762098" y="3883017"/>
              <a:ext cx="1387555" cy="14016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F81926B-AFC4-F820-D4D2-56895CCE02F4}"/>
                </a:ext>
              </a:extLst>
            </p:cNvPr>
            <p:cNvSpPr/>
            <p:nvPr/>
          </p:nvSpPr>
          <p:spPr>
            <a:xfrm rot="16141818">
              <a:off x="3913112" y="1136225"/>
              <a:ext cx="1363823" cy="1402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2027F54-F902-5E8F-CD4D-24B0C99BDE49}"/>
              </a:ext>
            </a:extLst>
          </p:cNvPr>
          <p:cNvSpPr/>
          <p:nvPr/>
        </p:nvSpPr>
        <p:spPr>
          <a:xfrm>
            <a:off x="2970144" y="795130"/>
            <a:ext cx="6251713" cy="5625548"/>
          </a:xfrm>
          <a:prstGeom prst="rect">
            <a:avLst/>
          </a:prstGeom>
          <a:solidFill>
            <a:srgbClr val="05014A"/>
          </a:solidFill>
          <a:ln>
            <a:solidFill>
              <a:srgbClr val="4A55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Analytical Journey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CE2A1B6A-E984-3F5E-C0E5-32267259152D}"/>
              </a:ext>
            </a:extLst>
          </p:cNvPr>
          <p:cNvSpPr/>
          <p:nvPr/>
        </p:nvSpPr>
        <p:spPr>
          <a:xfrm>
            <a:off x="9820548" y="2233932"/>
            <a:ext cx="1650354" cy="1620611"/>
          </a:xfrm>
          <a:prstGeom prst="ellipse">
            <a:avLst/>
          </a:prstGeom>
          <a:solidFill>
            <a:srgbClr val="C4B5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8580B5A0-50ED-F215-42A2-CF13175E1E48}"/>
              </a:ext>
            </a:extLst>
          </p:cNvPr>
          <p:cNvSpPr/>
          <p:nvPr/>
        </p:nvSpPr>
        <p:spPr>
          <a:xfrm>
            <a:off x="1865339" y="4326844"/>
            <a:ext cx="818163" cy="83734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1252A5F-A14F-32A0-FB85-1C5618E2B850}"/>
              </a:ext>
            </a:extLst>
          </p:cNvPr>
          <p:cNvSpPr/>
          <p:nvPr/>
        </p:nvSpPr>
        <p:spPr>
          <a:xfrm>
            <a:off x="9391791" y="381480"/>
            <a:ext cx="978408" cy="974036"/>
          </a:xfrm>
          <a:prstGeom prst="ellipse">
            <a:avLst/>
          </a:prstGeom>
          <a:solidFill>
            <a:srgbClr val="38B2A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AC4F19A-B032-4189-A732-E231685994D5}"/>
              </a:ext>
            </a:extLst>
          </p:cNvPr>
          <p:cNvSpPr/>
          <p:nvPr/>
        </p:nvSpPr>
        <p:spPr>
          <a:xfrm>
            <a:off x="7328927" y="0"/>
            <a:ext cx="1019943" cy="974036"/>
          </a:xfrm>
          <a:prstGeom prst="ellipse">
            <a:avLst/>
          </a:prstGeom>
          <a:solidFill>
            <a:srgbClr val="B0E0E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2A53150-4012-D8FA-D117-C793D3DEEE1A}"/>
              </a:ext>
            </a:extLst>
          </p:cNvPr>
          <p:cNvSpPr/>
          <p:nvPr/>
        </p:nvSpPr>
        <p:spPr>
          <a:xfrm>
            <a:off x="9249032" y="4615938"/>
            <a:ext cx="668547" cy="696198"/>
          </a:xfrm>
          <a:prstGeom prst="ellipse">
            <a:avLst/>
          </a:prstGeom>
          <a:solidFill>
            <a:srgbClr val="BEE3D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1E0419C-5FDD-2EBC-F047-C679E4FAD78B}"/>
              </a:ext>
            </a:extLst>
          </p:cNvPr>
          <p:cNvSpPr/>
          <p:nvPr/>
        </p:nvSpPr>
        <p:spPr>
          <a:xfrm>
            <a:off x="7756863" y="1689998"/>
            <a:ext cx="668547" cy="69619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8277EE8D-6D04-2F73-EE56-BD18440DC1DD}"/>
              </a:ext>
            </a:extLst>
          </p:cNvPr>
          <p:cNvSpPr/>
          <p:nvPr/>
        </p:nvSpPr>
        <p:spPr>
          <a:xfrm>
            <a:off x="338595" y="202428"/>
            <a:ext cx="1650354" cy="1620611"/>
          </a:xfrm>
          <a:prstGeom prst="ellipse">
            <a:avLst/>
          </a:prstGeom>
          <a:solidFill>
            <a:srgbClr val="C4B5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5B00929-CEFC-7970-6288-AEEF80A8DED5}"/>
              </a:ext>
            </a:extLst>
          </p:cNvPr>
          <p:cNvSpPr/>
          <p:nvPr/>
        </p:nvSpPr>
        <p:spPr>
          <a:xfrm>
            <a:off x="1196259" y="3771480"/>
            <a:ext cx="978408" cy="974036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CDE159D-8EAA-1400-8EDD-7DEA098F6824}"/>
              </a:ext>
            </a:extLst>
          </p:cNvPr>
          <p:cNvSpPr/>
          <p:nvPr/>
        </p:nvSpPr>
        <p:spPr>
          <a:xfrm>
            <a:off x="3167809" y="887540"/>
            <a:ext cx="978408" cy="974036"/>
          </a:xfrm>
          <a:prstGeom prst="ellipse">
            <a:avLst/>
          </a:prstGeom>
          <a:solidFill>
            <a:srgbClr val="38B2A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33305DBF-5857-38E3-89D7-89290742A742}"/>
              </a:ext>
            </a:extLst>
          </p:cNvPr>
          <p:cNvSpPr/>
          <p:nvPr/>
        </p:nvSpPr>
        <p:spPr>
          <a:xfrm>
            <a:off x="8162809" y="5297838"/>
            <a:ext cx="1020236" cy="974036"/>
          </a:xfrm>
          <a:prstGeom prst="ellipse">
            <a:avLst/>
          </a:prstGeom>
          <a:solidFill>
            <a:srgbClr val="B0E0E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18B9753-0B6C-3C3E-942B-25451DBAC2B4}"/>
              </a:ext>
            </a:extLst>
          </p:cNvPr>
          <p:cNvSpPr/>
          <p:nvPr/>
        </p:nvSpPr>
        <p:spPr>
          <a:xfrm>
            <a:off x="1884696" y="1769052"/>
            <a:ext cx="668547" cy="696198"/>
          </a:xfrm>
          <a:prstGeom prst="ellipse">
            <a:avLst/>
          </a:prstGeom>
          <a:solidFill>
            <a:srgbClr val="BEE3D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5DAA8027-8D60-5794-1106-F110326F1EA8}"/>
              </a:ext>
            </a:extLst>
          </p:cNvPr>
          <p:cNvSpPr/>
          <p:nvPr/>
        </p:nvSpPr>
        <p:spPr>
          <a:xfrm>
            <a:off x="3708989" y="5166841"/>
            <a:ext cx="668547" cy="69619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0AD0A8E5-2759-D496-BAFB-EC25B1209925}"/>
              </a:ext>
            </a:extLst>
          </p:cNvPr>
          <p:cNvSpPr/>
          <p:nvPr/>
        </p:nvSpPr>
        <p:spPr>
          <a:xfrm>
            <a:off x="1214433" y="4645872"/>
            <a:ext cx="694944" cy="69619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5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14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613F8-5E37-9341-C4EB-6318BD016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DB43963-4D8C-5E18-29F6-C3CE179A43DA}"/>
              </a:ext>
            </a:extLst>
          </p:cNvPr>
          <p:cNvGrpSpPr/>
          <p:nvPr/>
        </p:nvGrpSpPr>
        <p:grpSpPr>
          <a:xfrm rot="-2700000">
            <a:off x="3160347" y="1005448"/>
            <a:ext cx="3880372" cy="4122281"/>
            <a:chOff x="2542865" y="1155344"/>
            <a:chExt cx="3880372" cy="4122281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3CA3F9D-15B3-A3A3-15A4-70A764B1C6D0}"/>
                </a:ext>
              </a:extLst>
            </p:cNvPr>
            <p:cNvSpPr/>
            <p:nvPr/>
          </p:nvSpPr>
          <p:spPr>
            <a:xfrm rot="19061138">
              <a:off x="2542865" y="1289310"/>
              <a:ext cx="3880372" cy="3791371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00FF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9717924-2675-5FE0-B5BF-28DBCACCBE4A}"/>
                </a:ext>
              </a:extLst>
            </p:cNvPr>
            <p:cNvSpPr/>
            <p:nvPr/>
          </p:nvSpPr>
          <p:spPr>
            <a:xfrm rot="16141818">
              <a:off x="3762098" y="3883017"/>
              <a:ext cx="1387555" cy="14016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8C9B12F-F63D-06E6-742B-036A4C1B15DD}"/>
                </a:ext>
              </a:extLst>
            </p:cNvPr>
            <p:cNvSpPr/>
            <p:nvPr/>
          </p:nvSpPr>
          <p:spPr>
            <a:xfrm rot="16141818">
              <a:off x="3913112" y="1136225"/>
              <a:ext cx="1363823" cy="1402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F581EEA-0FCF-575C-03EA-989B6BD0B19E}"/>
              </a:ext>
            </a:extLst>
          </p:cNvPr>
          <p:cNvGrpSpPr/>
          <p:nvPr/>
        </p:nvGrpSpPr>
        <p:grpSpPr>
          <a:xfrm rot="2700000">
            <a:off x="5069848" y="1140862"/>
            <a:ext cx="3880372" cy="4122281"/>
            <a:chOff x="2542865" y="1155344"/>
            <a:chExt cx="3880372" cy="4122281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94562A9-79D7-B424-D00E-0F363AF37C27}"/>
                </a:ext>
              </a:extLst>
            </p:cNvPr>
            <p:cNvSpPr/>
            <p:nvPr/>
          </p:nvSpPr>
          <p:spPr>
            <a:xfrm rot="19061138">
              <a:off x="2542865" y="1289310"/>
              <a:ext cx="3880372" cy="3791371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00FF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4B35216-44FA-8C66-5B77-3A031AE8E237}"/>
                </a:ext>
              </a:extLst>
            </p:cNvPr>
            <p:cNvSpPr/>
            <p:nvPr/>
          </p:nvSpPr>
          <p:spPr>
            <a:xfrm rot="16141818">
              <a:off x="3762098" y="3883017"/>
              <a:ext cx="1387555" cy="14016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74C013A-D430-CFF6-5709-BA5D1F9E362E}"/>
                </a:ext>
              </a:extLst>
            </p:cNvPr>
            <p:cNvSpPr/>
            <p:nvPr/>
          </p:nvSpPr>
          <p:spPr>
            <a:xfrm rot="16141818">
              <a:off x="3913112" y="1136225"/>
              <a:ext cx="1363823" cy="1402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8BDB7CF-D2FA-577D-EC9A-C514AD13B7FD}"/>
              </a:ext>
            </a:extLst>
          </p:cNvPr>
          <p:cNvGrpSpPr/>
          <p:nvPr/>
        </p:nvGrpSpPr>
        <p:grpSpPr>
          <a:xfrm rot="2700000">
            <a:off x="1200727" y="848599"/>
            <a:ext cx="3880372" cy="4122281"/>
            <a:chOff x="2542865" y="1155344"/>
            <a:chExt cx="3880372" cy="412228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7EBD5F3-5844-DC51-EDD2-2A278E2CCE05}"/>
                </a:ext>
              </a:extLst>
            </p:cNvPr>
            <p:cNvSpPr/>
            <p:nvPr/>
          </p:nvSpPr>
          <p:spPr>
            <a:xfrm rot="19061138">
              <a:off x="2542865" y="1289310"/>
              <a:ext cx="3880372" cy="3791371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00FF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6765005-DB6A-0706-16A2-B63351DCCBC8}"/>
                </a:ext>
              </a:extLst>
            </p:cNvPr>
            <p:cNvSpPr/>
            <p:nvPr/>
          </p:nvSpPr>
          <p:spPr>
            <a:xfrm rot="16141818">
              <a:off x="3762098" y="3883017"/>
              <a:ext cx="1387555" cy="14016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F40CC2C-4305-DF16-10EF-5C6092611889}"/>
                </a:ext>
              </a:extLst>
            </p:cNvPr>
            <p:cNvSpPr/>
            <p:nvPr/>
          </p:nvSpPr>
          <p:spPr>
            <a:xfrm rot="16141818">
              <a:off x="3913112" y="1136225"/>
              <a:ext cx="1363823" cy="1402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47D2011-252A-25C5-A78D-544044426F4A}"/>
              </a:ext>
            </a:extLst>
          </p:cNvPr>
          <p:cNvGrpSpPr/>
          <p:nvPr/>
        </p:nvGrpSpPr>
        <p:grpSpPr>
          <a:xfrm rot="-2700000">
            <a:off x="7032020" y="1257253"/>
            <a:ext cx="3880372" cy="4122281"/>
            <a:chOff x="2542865" y="1155344"/>
            <a:chExt cx="3880372" cy="4122281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7057AFB-9794-B61B-5E17-3DC85752AC4F}"/>
                </a:ext>
              </a:extLst>
            </p:cNvPr>
            <p:cNvSpPr/>
            <p:nvPr/>
          </p:nvSpPr>
          <p:spPr>
            <a:xfrm rot="19061138">
              <a:off x="2542865" y="1289310"/>
              <a:ext cx="3880372" cy="3791371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133606 w 3657600"/>
                <a:gd name="connsiteY3" fmla="*/ 1828800 h 3657600"/>
                <a:gd name="connsiteX4" fmla="*/ 1828800 w 3657600"/>
                <a:gd name="connsiteY4" fmla="*/ 2133606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523994 w 3657600"/>
                <a:gd name="connsiteY9" fmla="*/ 1828800 h 3657600"/>
                <a:gd name="connsiteX10" fmla="*/ 1828800 w 3657600"/>
                <a:gd name="connsiteY10" fmla="*/ 1523994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133606" y="1828800"/>
                  </a:lnTo>
                  <a:cubicBezTo>
                    <a:pt x="1965266" y="1828800"/>
                    <a:pt x="1828800" y="1965266"/>
                    <a:pt x="1828800" y="2133606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523994" y="1828800"/>
                  </a:lnTo>
                  <a:cubicBezTo>
                    <a:pt x="1692334" y="1828800"/>
                    <a:pt x="1828800" y="1692334"/>
                    <a:pt x="1828800" y="1523994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00FFE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0FA826E-385B-AA7F-DB82-199D3F208B87}"/>
                </a:ext>
              </a:extLst>
            </p:cNvPr>
            <p:cNvSpPr/>
            <p:nvPr/>
          </p:nvSpPr>
          <p:spPr>
            <a:xfrm rot="16141818">
              <a:off x="3762098" y="3883017"/>
              <a:ext cx="1387555" cy="14016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388A4E7-9ED2-09D8-CB42-9E60B9FF1630}"/>
                </a:ext>
              </a:extLst>
            </p:cNvPr>
            <p:cNvSpPr/>
            <p:nvPr/>
          </p:nvSpPr>
          <p:spPr>
            <a:xfrm rot="16141818">
              <a:off x="3913112" y="1136225"/>
              <a:ext cx="1363823" cy="1402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D66BDD-5C0B-32EC-1EDE-21480DB3E7CB}"/>
              </a:ext>
            </a:extLst>
          </p:cNvPr>
          <p:cNvSpPr txBox="1"/>
          <p:nvPr/>
        </p:nvSpPr>
        <p:spPr>
          <a:xfrm>
            <a:off x="1739348" y="3568148"/>
            <a:ext cx="85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Step</a:t>
            </a:r>
          </a:p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77F91F-A3F0-A12B-6CC7-872C6B4B1913}"/>
              </a:ext>
            </a:extLst>
          </p:cNvPr>
          <p:cNvSpPr txBox="1"/>
          <p:nvPr/>
        </p:nvSpPr>
        <p:spPr>
          <a:xfrm>
            <a:off x="3837542" y="1675523"/>
            <a:ext cx="71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Step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02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9F668-5EC5-4042-9FA2-6C104ECC338B}"/>
              </a:ext>
            </a:extLst>
          </p:cNvPr>
          <p:cNvSpPr txBox="1"/>
          <p:nvPr/>
        </p:nvSpPr>
        <p:spPr>
          <a:xfrm>
            <a:off x="5646752" y="3824951"/>
            <a:ext cx="6798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Step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03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B7F1D-72B0-FC6C-98AF-628A08B2BB56}"/>
              </a:ext>
            </a:extLst>
          </p:cNvPr>
          <p:cNvSpPr txBox="1"/>
          <p:nvPr/>
        </p:nvSpPr>
        <p:spPr>
          <a:xfrm>
            <a:off x="7752522" y="2012150"/>
            <a:ext cx="675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Step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04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A0111-4357-7842-20FE-2BEA3D11AB98}"/>
              </a:ext>
            </a:extLst>
          </p:cNvPr>
          <p:cNvSpPr txBox="1"/>
          <p:nvPr/>
        </p:nvSpPr>
        <p:spPr>
          <a:xfrm>
            <a:off x="9506960" y="4006258"/>
            <a:ext cx="76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Step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05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FB187-BA17-3748-36CD-AB35D1D7F4AD}"/>
              </a:ext>
            </a:extLst>
          </p:cNvPr>
          <p:cNvSpPr/>
          <p:nvPr/>
        </p:nvSpPr>
        <p:spPr>
          <a:xfrm>
            <a:off x="1247160" y="736190"/>
            <a:ext cx="1775209" cy="1936079"/>
          </a:xfrm>
          <a:prstGeom prst="rect">
            <a:avLst/>
          </a:prstGeom>
          <a:solidFill>
            <a:srgbClr val="05014A"/>
          </a:solidFill>
          <a:ln>
            <a:solidFill>
              <a:srgbClr val="4A55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Raw Data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Collected customer attributes like age, income, spending score, and purchase history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74D42-3054-6C05-D9A4-F7250D61E90C}"/>
              </a:ext>
            </a:extLst>
          </p:cNvPr>
          <p:cNvSpPr/>
          <p:nvPr/>
        </p:nvSpPr>
        <p:spPr>
          <a:xfrm>
            <a:off x="3182230" y="3318400"/>
            <a:ext cx="1775209" cy="1936079"/>
          </a:xfrm>
          <a:prstGeom prst="rect">
            <a:avLst/>
          </a:prstGeom>
          <a:solidFill>
            <a:srgbClr val="05014A"/>
          </a:solidFill>
          <a:ln>
            <a:solidFill>
              <a:srgbClr val="4A55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EDA (Exploratory Data Analysis)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Visualized trends and relationships to understand customer behavior.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B53181-1FB3-92D9-B8BB-DC106BA1D550}"/>
              </a:ext>
            </a:extLst>
          </p:cNvPr>
          <p:cNvSpPr/>
          <p:nvPr/>
        </p:nvSpPr>
        <p:spPr>
          <a:xfrm>
            <a:off x="5190059" y="953074"/>
            <a:ext cx="1775209" cy="1936079"/>
          </a:xfrm>
          <a:prstGeom prst="rect">
            <a:avLst/>
          </a:prstGeom>
          <a:solidFill>
            <a:srgbClr val="05014A"/>
          </a:solidFill>
          <a:ln>
            <a:solidFill>
              <a:srgbClr val="4A55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Data Preprocessing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Standardized, feature engineered  and further cleaned data to ensure fair and accurate clustering</a:t>
            </a:r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376BF7-A550-63A6-35B6-9CFF08BF9609}"/>
              </a:ext>
            </a:extLst>
          </p:cNvPr>
          <p:cNvSpPr/>
          <p:nvPr/>
        </p:nvSpPr>
        <p:spPr>
          <a:xfrm>
            <a:off x="7049783" y="3465436"/>
            <a:ext cx="1775209" cy="1936079"/>
          </a:xfrm>
          <a:prstGeom prst="rect">
            <a:avLst/>
          </a:prstGeom>
          <a:solidFill>
            <a:srgbClr val="05014A"/>
          </a:solidFill>
          <a:ln>
            <a:solidFill>
              <a:srgbClr val="4A55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K-Means Clustering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Grouped customers based on behavioral similarities using the Elbow method to find optimal clusters.</a:t>
            </a:r>
          </a:p>
          <a:p>
            <a:pPr>
              <a:buNone/>
            </a:pPr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09ABCA-F177-6C7F-3426-23B43F17D191}"/>
              </a:ext>
            </a:extLst>
          </p:cNvPr>
          <p:cNvSpPr/>
          <p:nvPr/>
        </p:nvSpPr>
        <p:spPr>
          <a:xfrm>
            <a:off x="9291959" y="1181632"/>
            <a:ext cx="1775209" cy="1936079"/>
          </a:xfrm>
          <a:prstGeom prst="rect">
            <a:avLst/>
          </a:prstGeom>
          <a:solidFill>
            <a:srgbClr val="05014A"/>
          </a:solidFill>
          <a:ln>
            <a:solidFill>
              <a:srgbClr val="4A55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Actionable Segments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Identified unique customer profiles to drive personalized marketing and smarter business decisions.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05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30">
            <a:alpha val="96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093AB-C26E-26E8-DD25-3BD33DE6F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01E7F9C-B0ED-AF92-D984-452CDCCAA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6" r="2242"/>
          <a:stretch/>
        </p:blipFill>
        <p:spPr>
          <a:xfrm>
            <a:off x="3598550" y="1819811"/>
            <a:ext cx="8351494" cy="503818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3D83F4-2884-8C63-921B-16A88EC7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384" t="30424" r="41983" b="43647"/>
          <a:stretch/>
        </p:blipFill>
        <p:spPr>
          <a:xfrm>
            <a:off x="2267835" y="2920443"/>
            <a:ext cx="888135" cy="1778236"/>
          </a:xfrm>
          <a:custGeom>
            <a:avLst/>
            <a:gdLst>
              <a:gd name="connsiteX0" fmla="*/ 740836 w 888135"/>
              <a:gd name="connsiteY0" fmla="*/ 0 h 1778236"/>
              <a:gd name="connsiteX1" fmla="*/ 703455 w 888135"/>
              <a:gd name="connsiteY1" fmla="*/ 1658373 h 1778236"/>
              <a:gd name="connsiteX2" fmla="*/ 642460 w 888135"/>
              <a:gd name="connsiteY2" fmla="*/ 1778236 h 1778236"/>
              <a:gd name="connsiteX3" fmla="*/ 413792 w 888135"/>
              <a:gd name="connsiteY3" fmla="*/ 1778236 h 1778236"/>
              <a:gd name="connsiteX4" fmla="*/ 0 w 888135"/>
              <a:gd name="connsiteY4" fmla="*/ 1543310 h 1778236"/>
              <a:gd name="connsiteX5" fmla="*/ 43059 w 888135"/>
              <a:gd name="connsiteY5" fmla="*/ 1469280 h 1778236"/>
              <a:gd name="connsiteX6" fmla="*/ 145902 w 888135"/>
              <a:gd name="connsiteY6" fmla="*/ 382549 h 1778236"/>
              <a:gd name="connsiteX7" fmla="*/ 100040 w 888135"/>
              <a:gd name="connsiteY7" fmla="*/ 255083 h 177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8135" h="1778236">
                <a:moveTo>
                  <a:pt x="740836" y="0"/>
                </a:moveTo>
                <a:cubicBezTo>
                  <a:pt x="950631" y="536155"/>
                  <a:pt x="934689" y="1132662"/>
                  <a:pt x="703455" y="1658373"/>
                </a:cubicBezTo>
                <a:lnTo>
                  <a:pt x="642460" y="1778236"/>
                </a:lnTo>
                <a:lnTo>
                  <a:pt x="413792" y="1778236"/>
                </a:lnTo>
                <a:lnTo>
                  <a:pt x="0" y="1543310"/>
                </a:lnTo>
                <a:lnTo>
                  <a:pt x="43059" y="1469280"/>
                </a:lnTo>
                <a:cubicBezTo>
                  <a:pt x="216050" y="1135762"/>
                  <a:pt x="255924" y="744718"/>
                  <a:pt x="145902" y="382549"/>
                </a:cubicBezTo>
                <a:lnTo>
                  <a:pt x="100040" y="25508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55F3B-800E-F810-5258-73FE45EB5C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82" t="32426" r="79181" b="39952"/>
          <a:stretch/>
        </p:blipFill>
        <p:spPr>
          <a:xfrm rot="3060630">
            <a:off x="1532427" y="4318931"/>
            <a:ext cx="816524" cy="1894313"/>
          </a:xfrm>
          <a:custGeom>
            <a:avLst/>
            <a:gdLst>
              <a:gd name="connsiteX0" fmla="*/ 672219 w 816524"/>
              <a:gd name="connsiteY0" fmla="*/ 0 h 1894313"/>
              <a:gd name="connsiteX1" fmla="*/ 520012 w 816524"/>
              <a:gd name="connsiteY1" fmla="*/ 1894313 h 1894313"/>
              <a:gd name="connsiteX2" fmla="*/ 0 w 816524"/>
              <a:gd name="connsiteY2" fmla="*/ 1586639 h 1894313"/>
              <a:gd name="connsiteX3" fmla="*/ 0 w 816524"/>
              <a:gd name="connsiteY3" fmla="*/ 1363673 h 1894313"/>
              <a:gd name="connsiteX4" fmla="*/ 27143 w 816524"/>
              <a:gd name="connsiteY4" fmla="*/ 1303968 h 1894313"/>
              <a:gd name="connsiteX5" fmla="*/ 126507 w 816524"/>
              <a:gd name="connsiteY5" fmla="*/ 876186 h 1894313"/>
              <a:gd name="connsiteX6" fmla="*/ 59154 w 816524"/>
              <a:gd name="connsiteY6" fmla="*/ 300375 h 1894313"/>
              <a:gd name="connsiteX7" fmla="*/ 39353 w 816524"/>
              <a:gd name="connsiteY7" fmla="*/ 248320 h 189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524" h="1894313">
                <a:moveTo>
                  <a:pt x="672219" y="0"/>
                </a:moveTo>
                <a:cubicBezTo>
                  <a:pt x="908492" y="621394"/>
                  <a:pt x="852470" y="1318617"/>
                  <a:pt x="520012" y="1894313"/>
                </a:cubicBezTo>
                <a:lnTo>
                  <a:pt x="0" y="1586639"/>
                </a:lnTo>
                <a:lnTo>
                  <a:pt x="0" y="1363673"/>
                </a:lnTo>
                <a:lnTo>
                  <a:pt x="27143" y="1303968"/>
                </a:lnTo>
                <a:cubicBezTo>
                  <a:pt x="80102" y="1170565"/>
                  <a:pt x="114394" y="1026959"/>
                  <a:pt x="126507" y="876186"/>
                </a:cubicBezTo>
                <a:cubicBezTo>
                  <a:pt x="142657" y="675154"/>
                  <a:pt x="117848" y="480409"/>
                  <a:pt x="59154" y="300375"/>
                </a:cubicBezTo>
                <a:lnTo>
                  <a:pt x="39353" y="248320"/>
                </a:lnTo>
                <a:close/>
              </a:path>
            </a:pathLst>
          </a:custGeom>
          <a:solidFill>
            <a:srgbClr val="0E213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EB08D6-5D32-B1C1-164F-7889D243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22" t="37935" r="22796" b="34619"/>
          <a:stretch/>
        </p:blipFill>
        <p:spPr>
          <a:xfrm rot="6214982">
            <a:off x="-99313" y="4495924"/>
            <a:ext cx="903409" cy="1882204"/>
          </a:xfrm>
          <a:custGeom>
            <a:avLst/>
            <a:gdLst>
              <a:gd name="connsiteX0" fmla="*/ 735511 w 903409"/>
              <a:gd name="connsiteY0" fmla="*/ 0 h 1882204"/>
              <a:gd name="connsiteX1" fmla="*/ 634526 w 903409"/>
              <a:gd name="connsiteY1" fmla="*/ 1882204 h 1882204"/>
              <a:gd name="connsiteX2" fmla="*/ 0 w 903409"/>
              <a:gd name="connsiteY2" fmla="*/ 1525680 h 1882204"/>
              <a:gd name="connsiteX3" fmla="*/ 0 w 903409"/>
              <a:gd name="connsiteY3" fmla="*/ 1468675 h 1882204"/>
              <a:gd name="connsiteX4" fmla="*/ 53667 w 903409"/>
              <a:gd name="connsiteY4" fmla="*/ 1363593 h 1882204"/>
              <a:gd name="connsiteX5" fmla="*/ 88659 w 903409"/>
              <a:gd name="connsiteY5" fmla="*/ 289003 h 1882204"/>
              <a:gd name="connsiteX6" fmla="*/ 78636 w 903409"/>
              <a:gd name="connsiteY6" fmla="*/ 264875 h 18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3409" h="1882204">
                <a:moveTo>
                  <a:pt x="735511" y="0"/>
                </a:moveTo>
                <a:cubicBezTo>
                  <a:pt x="990638" y="613913"/>
                  <a:pt x="953470" y="1306683"/>
                  <a:pt x="634526" y="1882204"/>
                </a:cubicBezTo>
                <a:lnTo>
                  <a:pt x="0" y="1525680"/>
                </a:lnTo>
                <a:lnTo>
                  <a:pt x="0" y="1468675"/>
                </a:lnTo>
                <a:lnTo>
                  <a:pt x="53667" y="1363593"/>
                </a:lnTo>
                <a:cubicBezTo>
                  <a:pt x="203862" y="1023133"/>
                  <a:pt x="213882" y="637001"/>
                  <a:pt x="88659" y="289003"/>
                </a:cubicBezTo>
                <a:lnTo>
                  <a:pt x="78636" y="26487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D4DAA-C9FF-D210-8F23-CDFB95D4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762" t="72912" r="44055" b="189"/>
          <a:stretch/>
        </p:blipFill>
        <p:spPr>
          <a:xfrm rot="8887184">
            <a:off x="-1295142" y="3384249"/>
            <a:ext cx="1047440" cy="1844742"/>
          </a:xfrm>
          <a:custGeom>
            <a:avLst/>
            <a:gdLst>
              <a:gd name="connsiteX0" fmla="*/ 969407 w 1047440"/>
              <a:gd name="connsiteY0" fmla="*/ 0 h 1844742"/>
              <a:gd name="connsiteX1" fmla="*/ 627168 w 1047440"/>
              <a:gd name="connsiteY1" fmla="*/ 1844742 h 1844742"/>
              <a:gd name="connsiteX2" fmla="*/ 0 w 1047440"/>
              <a:gd name="connsiteY2" fmla="*/ 1394434 h 1844742"/>
              <a:gd name="connsiteX3" fmla="*/ 68374 w 1047440"/>
              <a:gd name="connsiteY3" fmla="*/ 1295485 h 1844742"/>
              <a:gd name="connsiteX4" fmla="*/ 282226 w 1047440"/>
              <a:gd name="connsiteY4" fmla="*/ 479588 h 1844742"/>
              <a:gd name="connsiteX5" fmla="*/ 268224 w 1047440"/>
              <a:gd name="connsiteY5" fmla="*/ 332718 h 1844742"/>
              <a:gd name="connsiteX6" fmla="*/ 241264 w 1047440"/>
              <a:gd name="connsiteY6" fmla="*/ 197917 h 184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440" h="1844742">
                <a:moveTo>
                  <a:pt x="969407" y="0"/>
                </a:moveTo>
                <a:cubicBezTo>
                  <a:pt x="1145713" y="633927"/>
                  <a:pt x="1019747" y="1312908"/>
                  <a:pt x="627168" y="1844742"/>
                </a:cubicBezTo>
                <a:lnTo>
                  <a:pt x="0" y="1394434"/>
                </a:lnTo>
                <a:lnTo>
                  <a:pt x="68374" y="1295485"/>
                </a:lnTo>
                <a:cubicBezTo>
                  <a:pt x="215623" y="1058794"/>
                  <a:pt x="295329" y="777758"/>
                  <a:pt x="282226" y="479588"/>
                </a:cubicBezTo>
                <a:cubicBezTo>
                  <a:pt x="280043" y="429892"/>
                  <a:pt x="275332" y="380898"/>
                  <a:pt x="268224" y="332718"/>
                </a:cubicBezTo>
                <a:lnTo>
                  <a:pt x="241264" y="197917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12950A-3AC2-1639-DA96-03203E360D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556" t="34892" r="4942" b="37980"/>
          <a:stretch/>
        </p:blipFill>
        <p:spPr>
          <a:xfrm rot="11947201">
            <a:off x="-1135032" y="1854841"/>
            <a:ext cx="977457" cy="1860411"/>
          </a:xfrm>
          <a:custGeom>
            <a:avLst/>
            <a:gdLst>
              <a:gd name="connsiteX0" fmla="*/ 907581 w 977457"/>
              <a:gd name="connsiteY0" fmla="*/ 0 h 1860411"/>
              <a:gd name="connsiteX1" fmla="*/ 543568 w 977457"/>
              <a:gd name="connsiteY1" fmla="*/ 1860411 h 1860411"/>
              <a:gd name="connsiteX2" fmla="*/ 0 w 977457"/>
              <a:gd name="connsiteY2" fmla="*/ 1458433 h 1860411"/>
              <a:gd name="connsiteX3" fmla="*/ 0 w 977457"/>
              <a:gd name="connsiteY3" fmla="*/ 1319575 h 1860411"/>
              <a:gd name="connsiteX4" fmla="*/ 2546 w 977457"/>
              <a:gd name="connsiteY4" fmla="*/ 1315748 h 1860411"/>
              <a:gd name="connsiteX5" fmla="*/ 168270 w 977457"/>
              <a:gd name="connsiteY5" fmla="*/ 222183 h 1860411"/>
              <a:gd name="connsiteX6" fmla="*/ 162938 w 977457"/>
              <a:gd name="connsiteY6" fmla="*/ 204017 h 186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7457" h="1860411">
                <a:moveTo>
                  <a:pt x="907581" y="0"/>
                </a:moveTo>
                <a:cubicBezTo>
                  <a:pt x="1073838" y="639785"/>
                  <a:pt x="939859" y="1324535"/>
                  <a:pt x="543568" y="1860411"/>
                </a:cubicBezTo>
                <a:lnTo>
                  <a:pt x="0" y="1458433"/>
                </a:lnTo>
                <a:lnTo>
                  <a:pt x="0" y="1319575"/>
                </a:lnTo>
                <a:lnTo>
                  <a:pt x="2546" y="1315748"/>
                </a:lnTo>
                <a:cubicBezTo>
                  <a:pt x="204476" y="976498"/>
                  <a:pt x="255569" y="582932"/>
                  <a:pt x="168270" y="222183"/>
                </a:cubicBezTo>
                <a:lnTo>
                  <a:pt x="162938" y="20401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1319CC-B42A-C93D-2B9E-9CC2DA28AD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930" t="45103" r="49200" b="27335"/>
          <a:stretch/>
        </p:blipFill>
        <p:spPr>
          <a:xfrm rot="15398061">
            <a:off x="196515" y="986923"/>
            <a:ext cx="912412" cy="1890147"/>
          </a:xfrm>
          <a:custGeom>
            <a:avLst/>
            <a:gdLst>
              <a:gd name="connsiteX0" fmla="*/ 764674 w 912412"/>
              <a:gd name="connsiteY0" fmla="*/ 0 h 1890147"/>
              <a:gd name="connsiteX1" fmla="*/ 619828 w 912412"/>
              <a:gd name="connsiteY1" fmla="*/ 1890147 h 1890147"/>
              <a:gd name="connsiteX2" fmla="*/ 0 w 912412"/>
              <a:gd name="connsiteY2" fmla="*/ 1521025 h 1890147"/>
              <a:gd name="connsiteX3" fmla="*/ 51896 w 912412"/>
              <a:gd name="connsiteY3" fmla="*/ 1416101 h 1890147"/>
              <a:gd name="connsiteX4" fmla="*/ 75201 w 912412"/>
              <a:gd name="connsiteY4" fmla="*/ 300564 h 1890147"/>
              <a:gd name="connsiteX5" fmla="*/ 61778 w 912412"/>
              <a:gd name="connsiteY5" fmla="*/ 270249 h 189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2412" h="1890147">
                <a:moveTo>
                  <a:pt x="764674" y="0"/>
                </a:moveTo>
                <a:cubicBezTo>
                  <a:pt x="1003857" y="622095"/>
                  <a:pt x="950544" y="1317789"/>
                  <a:pt x="619828" y="1890147"/>
                </a:cubicBezTo>
                <a:lnTo>
                  <a:pt x="0" y="1521025"/>
                </a:lnTo>
                <a:lnTo>
                  <a:pt x="51896" y="1416101"/>
                </a:lnTo>
                <a:cubicBezTo>
                  <a:pt x="200449" y="1075788"/>
                  <a:pt x="219954" y="677055"/>
                  <a:pt x="75201" y="300564"/>
                </a:cubicBezTo>
                <a:lnTo>
                  <a:pt x="61778" y="270249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FFC991-54B8-C55E-26A8-15E052C3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312" r="90021" b="2291"/>
          <a:stretch/>
        </p:blipFill>
        <p:spPr>
          <a:xfrm rot="19536219">
            <a:off x="1774297" y="844553"/>
            <a:ext cx="1293177" cy="2280458"/>
          </a:xfrm>
          <a:custGeom>
            <a:avLst/>
            <a:gdLst>
              <a:gd name="connsiteX0" fmla="*/ 526311 w 1026561"/>
              <a:gd name="connsiteY0" fmla="*/ 0 h 1810293"/>
              <a:gd name="connsiteX1" fmla="*/ 561417 w 1026561"/>
              <a:gd name="connsiteY1" fmla="*/ 0 h 1810293"/>
              <a:gd name="connsiteX2" fmla="*/ 692302 w 1026561"/>
              <a:gd name="connsiteY2" fmla="*/ 182203 h 1810293"/>
              <a:gd name="connsiteX3" fmla="*/ 971633 w 1026561"/>
              <a:gd name="connsiteY3" fmla="*/ 1810293 h 1810293"/>
              <a:gd name="connsiteX4" fmla="*/ 298781 w 1026561"/>
              <a:gd name="connsiteY4" fmla="*/ 1658781 h 1810293"/>
              <a:gd name="connsiteX5" fmla="*/ 300610 w 1026561"/>
              <a:gd name="connsiteY5" fmla="*/ 1651762 h 1810293"/>
              <a:gd name="connsiteX6" fmla="*/ 330286 w 1026561"/>
              <a:gd name="connsiteY6" fmla="*/ 1361333 h 1810293"/>
              <a:gd name="connsiteX7" fmla="*/ 70894 w 1026561"/>
              <a:gd name="connsiteY7" fmla="*/ 541297 h 1810293"/>
              <a:gd name="connsiteX8" fmla="*/ 0 w 1026561"/>
              <a:gd name="connsiteY8" fmla="*/ 448925 h 1810293"/>
              <a:gd name="connsiteX9" fmla="*/ 0 w 1026561"/>
              <a:gd name="connsiteY9" fmla="*/ 414084 h 181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6561" h="1810293">
                <a:moveTo>
                  <a:pt x="526311" y="0"/>
                </a:moveTo>
                <a:lnTo>
                  <a:pt x="561417" y="0"/>
                </a:lnTo>
                <a:lnTo>
                  <a:pt x="692302" y="182203"/>
                </a:lnTo>
                <a:cubicBezTo>
                  <a:pt x="998453" y="664144"/>
                  <a:pt x="1101401" y="1249370"/>
                  <a:pt x="971633" y="1810293"/>
                </a:cubicBezTo>
                <a:lnTo>
                  <a:pt x="298781" y="1658781"/>
                </a:lnTo>
                <a:lnTo>
                  <a:pt x="300610" y="1651762"/>
                </a:lnTo>
                <a:cubicBezTo>
                  <a:pt x="320068" y="1557951"/>
                  <a:pt x="330286" y="1460820"/>
                  <a:pt x="330286" y="1361333"/>
                </a:cubicBezTo>
                <a:cubicBezTo>
                  <a:pt x="330286" y="1056657"/>
                  <a:pt x="234449" y="774065"/>
                  <a:pt x="70894" y="541297"/>
                </a:cubicBezTo>
                <a:lnTo>
                  <a:pt x="0" y="448925"/>
                </a:lnTo>
                <a:lnTo>
                  <a:pt x="0" y="414084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B55B29-A133-B771-E9FE-147C14614988}"/>
              </a:ext>
            </a:extLst>
          </p:cNvPr>
          <p:cNvSpPr txBox="1"/>
          <p:nvPr/>
        </p:nvSpPr>
        <p:spPr>
          <a:xfrm>
            <a:off x="-45427" y="3274065"/>
            <a:ext cx="1986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KYC:</a:t>
            </a:r>
          </a:p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Step by Step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FEF37-73EF-6C37-ADE6-27A8FAE273E5}"/>
              </a:ext>
            </a:extLst>
          </p:cNvPr>
          <p:cNvSpPr txBox="1"/>
          <p:nvPr/>
        </p:nvSpPr>
        <p:spPr>
          <a:xfrm>
            <a:off x="4328731" y="214886"/>
            <a:ext cx="6891131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1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Age Distribution</a:t>
            </a:r>
          </a:p>
          <a:p>
            <a:pPr>
              <a:lnSpc>
                <a:spcPct val="150000"/>
              </a:lnSpc>
              <a:buNone/>
            </a:pP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Two major age groups: </a:t>
            </a:r>
            <a:r>
              <a:rPr lang="en-US" sz="11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25–35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11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50–60</a:t>
            </a:r>
          </a:p>
          <a:p>
            <a:pPr>
              <a:lnSpc>
                <a:spcPct val="150000"/>
              </a:lnSpc>
            </a:pP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Clear demographic clusters for </a:t>
            </a:r>
            <a:r>
              <a:rPr lang="en-US" sz="11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targeted messaging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product design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927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130">
            <a:alpha val="96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B40DA-F5B7-2A37-2AC0-09A303531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82998-9004-70B2-B056-1BF67E7D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84" t="30424" r="41983" b="43647"/>
          <a:stretch/>
        </p:blipFill>
        <p:spPr>
          <a:xfrm rot="2722461">
            <a:off x="1682140" y="4053328"/>
            <a:ext cx="888135" cy="1778236"/>
          </a:xfrm>
          <a:custGeom>
            <a:avLst/>
            <a:gdLst>
              <a:gd name="connsiteX0" fmla="*/ 740836 w 888135"/>
              <a:gd name="connsiteY0" fmla="*/ 0 h 1778236"/>
              <a:gd name="connsiteX1" fmla="*/ 703455 w 888135"/>
              <a:gd name="connsiteY1" fmla="*/ 1658373 h 1778236"/>
              <a:gd name="connsiteX2" fmla="*/ 642460 w 888135"/>
              <a:gd name="connsiteY2" fmla="*/ 1778236 h 1778236"/>
              <a:gd name="connsiteX3" fmla="*/ 413792 w 888135"/>
              <a:gd name="connsiteY3" fmla="*/ 1778236 h 1778236"/>
              <a:gd name="connsiteX4" fmla="*/ 0 w 888135"/>
              <a:gd name="connsiteY4" fmla="*/ 1543310 h 1778236"/>
              <a:gd name="connsiteX5" fmla="*/ 43059 w 888135"/>
              <a:gd name="connsiteY5" fmla="*/ 1469280 h 1778236"/>
              <a:gd name="connsiteX6" fmla="*/ 145902 w 888135"/>
              <a:gd name="connsiteY6" fmla="*/ 382549 h 1778236"/>
              <a:gd name="connsiteX7" fmla="*/ 100040 w 888135"/>
              <a:gd name="connsiteY7" fmla="*/ 255083 h 177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8135" h="1778236">
                <a:moveTo>
                  <a:pt x="740836" y="0"/>
                </a:moveTo>
                <a:cubicBezTo>
                  <a:pt x="950631" y="536155"/>
                  <a:pt x="934689" y="1132662"/>
                  <a:pt x="703455" y="1658373"/>
                </a:cubicBezTo>
                <a:lnTo>
                  <a:pt x="642460" y="1778236"/>
                </a:lnTo>
                <a:lnTo>
                  <a:pt x="413792" y="1778236"/>
                </a:lnTo>
                <a:lnTo>
                  <a:pt x="0" y="1543310"/>
                </a:lnTo>
                <a:lnTo>
                  <a:pt x="43059" y="1469280"/>
                </a:lnTo>
                <a:cubicBezTo>
                  <a:pt x="216050" y="1135762"/>
                  <a:pt x="255924" y="744718"/>
                  <a:pt x="145902" y="382549"/>
                </a:cubicBezTo>
                <a:lnTo>
                  <a:pt x="100040" y="25508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6EEF6-9945-EF30-FB8E-9B63DC02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82" t="32426" r="79181" b="39952"/>
          <a:stretch/>
        </p:blipFill>
        <p:spPr>
          <a:xfrm rot="5783091">
            <a:off x="139563" y="4469577"/>
            <a:ext cx="816524" cy="1894313"/>
          </a:xfrm>
          <a:custGeom>
            <a:avLst/>
            <a:gdLst>
              <a:gd name="connsiteX0" fmla="*/ 672219 w 816524"/>
              <a:gd name="connsiteY0" fmla="*/ 0 h 1894313"/>
              <a:gd name="connsiteX1" fmla="*/ 520012 w 816524"/>
              <a:gd name="connsiteY1" fmla="*/ 1894313 h 1894313"/>
              <a:gd name="connsiteX2" fmla="*/ 0 w 816524"/>
              <a:gd name="connsiteY2" fmla="*/ 1586639 h 1894313"/>
              <a:gd name="connsiteX3" fmla="*/ 0 w 816524"/>
              <a:gd name="connsiteY3" fmla="*/ 1363673 h 1894313"/>
              <a:gd name="connsiteX4" fmla="*/ 27143 w 816524"/>
              <a:gd name="connsiteY4" fmla="*/ 1303968 h 1894313"/>
              <a:gd name="connsiteX5" fmla="*/ 126507 w 816524"/>
              <a:gd name="connsiteY5" fmla="*/ 876186 h 1894313"/>
              <a:gd name="connsiteX6" fmla="*/ 59154 w 816524"/>
              <a:gd name="connsiteY6" fmla="*/ 300375 h 1894313"/>
              <a:gd name="connsiteX7" fmla="*/ 39353 w 816524"/>
              <a:gd name="connsiteY7" fmla="*/ 248320 h 189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524" h="1894313">
                <a:moveTo>
                  <a:pt x="672219" y="0"/>
                </a:moveTo>
                <a:cubicBezTo>
                  <a:pt x="908492" y="621394"/>
                  <a:pt x="852470" y="1318617"/>
                  <a:pt x="520012" y="1894313"/>
                </a:cubicBezTo>
                <a:lnTo>
                  <a:pt x="0" y="1586639"/>
                </a:lnTo>
                <a:lnTo>
                  <a:pt x="0" y="1363673"/>
                </a:lnTo>
                <a:lnTo>
                  <a:pt x="27143" y="1303968"/>
                </a:lnTo>
                <a:cubicBezTo>
                  <a:pt x="80102" y="1170565"/>
                  <a:pt x="114394" y="1026959"/>
                  <a:pt x="126507" y="876186"/>
                </a:cubicBezTo>
                <a:cubicBezTo>
                  <a:pt x="142657" y="675154"/>
                  <a:pt x="117848" y="480409"/>
                  <a:pt x="59154" y="300375"/>
                </a:cubicBezTo>
                <a:lnTo>
                  <a:pt x="39353" y="248320"/>
                </a:lnTo>
                <a:close/>
              </a:path>
            </a:pathLst>
          </a:custGeom>
          <a:solidFill>
            <a:srgbClr val="0E213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D2C02-6904-DC94-F788-E0C963FC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422" t="37935" r="22796" b="34619"/>
          <a:stretch/>
        </p:blipFill>
        <p:spPr>
          <a:xfrm rot="8937443">
            <a:off x="-1141273" y="3465301"/>
            <a:ext cx="903409" cy="1882204"/>
          </a:xfrm>
          <a:custGeom>
            <a:avLst/>
            <a:gdLst>
              <a:gd name="connsiteX0" fmla="*/ 735511 w 903409"/>
              <a:gd name="connsiteY0" fmla="*/ 0 h 1882204"/>
              <a:gd name="connsiteX1" fmla="*/ 634526 w 903409"/>
              <a:gd name="connsiteY1" fmla="*/ 1882204 h 1882204"/>
              <a:gd name="connsiteX2" fmla="*/ 0 w 903409"/>
              <a:gd name="connsiteY2" fmla="*/ 1525680 h 1882204"/>
              <a:gd name="connsiteX3" fmla="*/ 0 w 903409"/>
              <a:gd name="connsiteY3" fmla="*/ 1468675 h 1882204"/>
              <a:gd name="connsiteX4" fmla="*/ 53667 w 903409"/>
              <a:gd name="connsiteY4" fmla="*/ 1363593 h 1882204"/>
              <a:gd name="connsiteX5" fmla="*/ 88659 w 903409"/>
              <a:gd name="connsiteY5" fmla="*/ 289003 h 1882204"/>
              <a:gd name="connsiteX6" fmla="*/ 78636 w 903409"/>
              <a:gd name="connsiteY6" fmla="*/ 264875 h 18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3409" h="1882204">
                <a:moveTo>
                  <a:pt x="735511" y="0"/>
                </a:moveTo>
                <a:cubicBezTo>
                  <a:pt x="990638" y="613913"/>
                  <a:pt x="953470" y="1306683"/>
                  <a:pt x="634526" y="1882204"/>
                </a:cubicBezTo>
                <a:lnTo>
                  <a:pt x="0" y="1525680"/>
                </a:lnTo>
                <a:lnTo>
                  <a:pt x="0" y="1468675"/>
                </a:lnTo>
                <a:lnTo>
                  <a:pt x="53667" y="1363593"/>
                </a:lnTo>
                <a:cubicBezTo>
                  <a:pt x="203862" y="1023133"/>
                  <a:pt x="213882" y="637001"/>
                  <a:pt x="88659" y="289003"/>
                </a:cubicBezTo>
                <a:lnTo>
                  <a:pt x="78636" y="26487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FB805D-54B5-B4DF-3101-2EB9CE84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62" t="72912" r="44055" b="189"/>
          <a:stretch/>
        </p:blipFill>
        <p:spPr>
          <a:xfrm rot="11609645">
            <a:off x="-1198212" y="1890123"/>
            <a:ext cx="1047440" cy="1844742"/>
          </a:xfrm>
          <a:custGeom>
            <a:avLst/>
            <a:gdLst>
              <a:gd name="connsiteX0" fmla="*/ 969407 w 1047440"/>
              <a:gd name="connsiteY0" fmla="*/ 0 h 1844742"/>
              <a:gd name="connsiteX1" fmla="*/ 627168 w 1047440"/>
              <a:gd name="connsiteY1" fmla="*/ 1844742 h 1844742"/>
              <a:gd name="connsiteX2" fmla="*/ 0 w 1047440"/>
              <a:gd name="connsiteY2" fmla="*/ 1394434 h 1844742"/>
              <a:gd name="connsiteX3" fmla="*/ 68374 w 1047440"/>
              <a:gd name="connsiteY3" fmla="*/ 1295485 h 1844742"/>
              <a:gd name="connsiteX4" fmla="*/ 282226 w 1047440"/>
              <a:gd name="connsiteY4" fmla="*/ 479588 h 1844742"/>
              <a:gd name="connsiteX5" fmla="*/ 268224 w 1047440"/>
              <a:gd name="connsiteY5" fmla="*/ 332718 h 1844742"/>
              <a:gd name="connsiteX6" fmla="*/ 241264 w 1047440"/>
              <a:gd name="connsiteY6" fmla="*/ 197917 h 184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440" h="1844742">
                <a:moveTo>
                  <a:pt x="969407" y="0"/>
                </a:moveTo>
                <a:cubicBezTo>
                  <a:pt x="1145713" y="633927"/>
                  <a:pt x="1019747" y="1312908"/>
                  <a:pt x="627168" y="1844742"/>
                </a:cubicBezTo>
                <a:lnTo>
                  <a:pt x="0" y="1394434"/>
                </a:lnTo>
                <a:lnTo>
                  <a:pt x="68374" y="1295485"/>
                </a:lnTo>
                <a:cubicBezTo>
                  <a:pt x="215623" y="1058794"/>
                  <a:pt x="295329" y="777758"/>
                  <a:pt x="282226" y="479588"/>
                </a:cubicBezTo>
                <a:cubicBezTo>
                  <a:pt x="280043" y="429892"/>
                  <a:pt x="275332" y="380898"/>
                  <a:pt x="268224" y="332718"/>
                </a:cubicBezTo>
                <a:lnTo>
                  <a:pt x="241264" y="197917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1A6339-A312-03D1-3FCC-DECAB113A9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56" t="34892" r="4942" b="37980"/>
          <a:stretch/>
        </p:blipFill>
        <p:spPr>
          <a:xfrm rot="14669662">
            <a:off x="7593" y="902474"/>
            <a:ext cx="977457" cy="1860411"/>
          </a:xfrm>
          <a:custGeom>
            <a:avLst/>
            <a:gdLst>
              <a:gd name="connsiteX0" fmla="*/ 907581 w 977457"/>
              <a:gd name="connsiteY0" fmla="*/ 0 h 1860411"/>
              <a:gd name="connsiteX1" fmla="*/ 543568 w 977457"/>
              <a:gd name="connsiteY1" fmla="*/ 1860411 h 1860411"/>
              <a:gd name="connsiteX2" fmla="*/ 0 w 977457"/>
              <a:gd name="connsiteY2" fmla="*/ 1458433 h 1860411"/>
              <a:gd name="connsiteX3" fmla="*/ 0 w 977457"/>
              <a:gd name="connsiteY3" fmla="*/ 1319575 h 1860411"/>
              <a:gd name="connsiteX4" fmla="*/ 2546 w 977457"/>
              <a:gd name="connsiteY4" fmla="*/ 1315748 h 1860411"/>
              <a:gd name="connsiteX5" fmla="*/ 168270 w 977457"/>
              <a:gd name="connsiteY5" fmla="*/ 222183 h 1860411"/>
              <a:gd name="connsiteX6" fmla="*/ 162938 w 977457"/>
              <a:gd name="connsiteY6" fmla="*/ 204017 h 186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7457" h="1860411">
                <a:moveTo>
                  <a:pt x="907581" y="0"/>
                </a:moveTo>
                <a:cubicBezTo>
                  <a:pt x="1073838" y="639785"/>
                  <a:pt x="939859" y="1324535"/>
                  <a:pt x="543568" y="1860411"/>
                </a:cubicBezTo>
                <a:lnTo>
                  <a:pt x="0" y="1458433"/>
                </a:lnTo>
                <a:lnTo>
                  <a:pt x="0" y="1319575"/>
                </a:lnTo>
                <a:lnTo>
                  <a:pt x="2546" y="1315748"/>
                </a:lnTo>
                <a:cubicBezTo>
                  <a:pt x="204476" y="976498"/>
                  <a:pt x="255569" y="582932"/>
                  <a:pt x="168270" y="222183"/>
                </a:cubicBezTo>
                <a:lnTo>
                  <a:pt x="162938" y="20401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11F24-AF62-154D-8DE2-3DA4B47A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30" t="45103" r="49200" b="27335"/>
          <a:stretch/>
        </p:blipFill>
        <p:spPr>
          <a:xfrm rot="18120522">
            <a:off x="1783912" y="414624"/>
            <a:ext cx="1215430" cy="2517877"/>
          </a:xfrm>
          <a:custGeom>
            <a:avLst/>
            <a:gdLst>
              <a:gd name="connsiteX0" fmla="*/ 764674 w 912412"/>
              <a:gd name="connsiteY0" fmla="*/ 0 h 1890147"/>
              <a:gd name="connsiteX1" fmla="*/ 619828 w 912412"/>
              <a:gd name="connsiteY1" fmla="*/ 1890147 h 1890147"/>
              <a:gd name="connsiteX2" fmla="*/ 0 w 912412"/>
              <a:gd name="connsiteY2" fmla="*/ 1521025 h 1890147"/>
              <a:gd name="connsiteX3" fmla="*/ 51896 w 912412"/>
              <a:gd name="connsiteY3" fmla="*/ 1416101 h 1890147"/>
              <a:gd name="connsiteX4" fmla="*/ 75201 w 912412"/>
              <a:gd name="connsiteY4" fmla="*/ 300564 h 1890147"/>
              <a:gd name="connsiteX5" fmla="*/ 61778 w 912412"/>
              <a:gd name="connsiteY5" fmla="*/ 270249 h 189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2412" h="1890147">
                <a:moveTo>
                  <a:pt x="764674" y="0"/>
                </a:moveTo>
                <a:cubicBezTo>
                  <a:pt x="1003857" y="622095"/>
                  <a:pt x="950544" y="1317789"/>
                  <a:pt x="619828" y="1890147"/>
                </a:cubicBezTo>
                <a:lnTo>
                  <a:pt x="0" y="1521025"/>
                </a:lnTo>
                <a:lnTo>
                  <a:pt x="51896" y="1416101"/>
                </a:lnTo>
                <a:cubicBezTo>
                  <a:pt x="200449" y="1075788"/>
                  <a:pt x="219954" y="677055"/>
                  <a:pt x="75201" y="300564"/>
                </a:cubicBezTo>
                <a:lnTo>
                  <a:pt x="61778" y="270249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6A0609-DBAC-437C-5903-34BF3B90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312" r="90021" b="2291"/>
          <a:stretch/>
        </p:blipFill>
        <p:spPr>
          <a:xfrm rot="658680">
            <a:off x="2205802" y="2562349"/>
            <a:ext cx="1026561" cy="1810293"/>
          </a:xfrm>
          <a:custGeom>
            <a:avLst/>
            <a:gdLst>
              <a:gd name="connsiteX0" fmla="*/ 526311 w 1026561"/>
              <a:gd name="connsiteY0" fmla="*/ 0 h 1810293"/>
              <a:gd name="connsiteX1" fmla="*/ 561417 w 1026561"/>
              <a:gd name="connsiteY1" fmla="*/ 0 h 1810293"/>
              <a:gd name="connsiteX2" fmla="*/ 692302 w 1026561"/>
              <a:gd name="connsiteY2" fmla="*/ 182203 h 1810293"/>
              <a:gd name="connsiteX3" fmla="*/ 971633 w 1026561"/>
              <a:gd name="connsiteY3" fmla="*/ 1810293 h 1810293"/>
              <a:gd name="connsiteX4" fmla="*/ 298781 w 1026561"/>
              <a:gd name="connsiteY4" fmla="*/ 1658781 h 1810293"/>
              <a:gd name="connsiteX5" fmla="*/ 300610 w 1026561"/>
              <a:gd name="connsiteY5" fmla="*/ 1651762 h 1810293"/>
              <a:gd name="connsiteX6" fmla="*/ 330286 w 1026561"/>
              <a:gd name="connsiteY6" fmla="*/ 1361333 h 1810293"/>
              <a:gd name="connsiteX7" fmla="*/ 70894 w 1026561"/>
              <a:gd name="connsiteY7" fmla="*/ 541297 h 1810293"/>
              <a:gd name="connsiteX8" fmla="*/ 0 w 1026561"/>
              <a:gd name="connsiteY8" fmla="*/ 448925 h 1810293"/>
              <a:gd name="connsiteX9" fmla="*/ 0 w 1026561"/>
              <a:gd name="connsiteY9" fmla="*/ 414084 h 181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6561" h="1810293">
                <a:moveTo>
                  <a:pt x="526311" y="0"/>
                </a:moveTo>
                <a:lnTo>
                  <a:pt x="561417" y="0"/>
                </a:lnTo>
                <a:lnTo>
                  <a:pt x="692302" y="182203"/>
                </a:lnTo>
                <a:cubicBezTo>
                  <a:pt x="998453" y="664144"/>
                  <a:pt x="1101401" y="1249370"/>
                  <a:pt x="971633" y="1810293"/>
                </a:cubicBezTo>
                <a:lnTo>
                  <a:pt x="298781" y="1658781"/>
                </a:lnTo>
                <a:lnTo>
                  <a:pt x="300610" y="1651762"/>
                </a:lnTo>
                <a:cubicBezTo>
                  <a:pt x="320068" y="1557951"/>
                  <a:pt x="330286" y="1460820"/>
                  <a:pt x="330286" y="1361333"/>
                </a:cubicBezTo>
                <a:cubicBezTo>
                  <a:pt x="330286" y="1056657"/>
                  <a:pt x="234449" y="774065"/>
                  <a:pt x="70894" y="541297"/>
                </a:cubicBezTo>
                <a:lnTo>
                  <a:pt x="0" y="448925"/>
                </a:lnTo>
                <a:lnTo>
                  <a:pt x="0" y="414084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47EC17-29FA-B11A-6E17-F60B73EEE8CE}"/>
              </a:ext>
            </a:extLst>
          </p:cNvPr>
          <p:cNvSpPr txBox="1"/>
          <p:nvPr/>
        </p:nvSpPr>
        <p:spPr>
          <a:xfrm>
            <a:off x="0" y="3181300"/>
            <a:ext cx="1986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KYC:</a:t>
            </a:r>
          </a:p>
          <a:p>
            <a:pPr algn="ctr"/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Step by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D4E1E6-BEE8-DBF2-DC0F-3B6C00D496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2" r="963"/>
          <a:stretch/>
        </p:blipFill>
        <p:spPr>
          <a:xfrm>
            <a:off x="3846193" y="2119451"/>
            <a:ext cx="8263560" cy="4668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CC247-6A20-C18E-C6D3-2184F808FA1C}"/>
              </a:ext>
            </a:extLst>
          </p:cNvPr>
          <p:cNvSpPr txBox="1"/>
          <p:nvPr/>
        </p:nvSpPr>
        <p:spPr>
          <a:xfrm>
            <a:off x="4328731" y="214886"/>
            <a:ext cx="689113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Income Distribution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Most customers earn between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$80K and $110K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Broad income spread, no strong bias toward low or high incomes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Useful for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tailored pricing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,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segmenting by purchasing power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442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438"/>
      </a:accent1>
      <a:accent2>
        <a:srgbClr val="16A7CB"/>
      </a:accent2>
      <a:accent3>
        <a:srgbClr val="C72C26"/>
      </a:accent3>
      <a:accent4>
        <a:srgbClr val="8CBE0C"/>
      </a:accent4>
      <a:accent5>
        <a:srgbClr val="5F349C"/>
      </a:accent5>
      <a:accent6>
        <a:srgbClr val="F4C00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2877</TotalTime>
  <Words>926</Words>
  <Application>Microsoft Office PowerPoint</Application>
  <PresentationFormat>Widescreen</PresentationFormat>
  <Paragraphs>166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Britannic Bold</vt:lpstr>
      <vt:lpstr>Calibri</vt:lpstr>
      <vt:lpstr>Lato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ingrid nyakerario</cp:lastModifiedBy>
  <cp:revision>3</cp:revision>
  <dcterms:modified xsi:type="dcterms:W3CDTF">2025-05-03T18:19:41Z</dcterms:modified>
</cp:coreProperties>
</file>